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1" r:id="rId3"/>
    <p:sldId id="260" r:id="rId4"/>
    <p:sldId id="257" r:id="rId5"/>
    <p:sldId id="259" r:id="rId6"/>
    <p:sldId id="271" r:id="rId7"/>
    <p:sldId id="258" r:id="rId8"/>
    <p:sldId id="263" r:id="rId9"/>
    <p:sldId id="264" r:id="rId10"/>
    <p:sldId id="265" r:id="rId11"/>
    <p:sldId id="266" r:id="rId12"/>
    <p:sldId id="274" r:id="rId13"/>
    <p:sldId id="267" r:id="rId14"/>
    <p:sldId id="268" r:id="rId15"/>
    <p:sldId id="270" r:id="rId16"/>
    <p:sldId id="269" r:id="rId17"/>
    <p:sldId id="262" r:id="rId18"/>
    <p:sldId id="272" r:id="rId19"/>
    <p:sldId id="273" r:id="rId20"/>
    <p:sldId id="275" r:id="rId21"/>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3" d="100"/>
          <a:sy n="93" d="100"/>
        </p:scale>
        <p:origin x="-708" y="9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lt-LT" smtClean="0"/>
              <a:t>Spustelėję redag. ruoš. pavad. stilių</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42956D04-A3C8-49D4-B877-B45534FE3A10}" type="datetimeFigureOut">
              <a:rPr lang="lt-LT" smtClean="0"/>
              <a:t>2018.01.09</a:t>
            </a:fld>
            <a:endParaRPr lang="lt-LT"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lt-LT"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A226E2A6-6D93-4997-8D45-933F879E6E5B}" type="slidenum">
              <a:rPr lang="lt-LT" smtClean="0"/>
              <a:t>‹#›</a:t>
            </a:fld>
            <a:endParaRPr lang="lt-LT"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3" name="Vertical Text Placeholder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p>
            <a:fld id="{42956D04-A3C8-49D4-B877-B45534FE3A10}" type="datetimeFigureOut">
              <a:rPr lang="lt-LT" smtClean="0"/>
              <a:t>2018.01.09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226E2A6-6D93-4997-8D45-933F879E6E5B}" type="slidenum">
              <a:rPr lang="lt-LT" smtClean="0"/>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lt-LT" smtClean="0"/>
              <a:t>Spustelėję redag. ruoš. pavad. stilių</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
        <p:nvSpPr>
          <p:cNvPr id="4" name="Date Placeholder 3"/>
          <p:cNvSpPr>
            <a:spLocks noGrp="1"/>
          </p:cNvSpPr>
          <p:nvPr>
            <p:ph type="dt" sz="half" idx="10"/>
          </p:nvPr>
        </p:nvSpPr>
        <p:spPr/>
        <p:txBody>
          <a:bodyPr/>
          <a:lstStyle/>
          <a:p>
            <a:fld id="{42956D04-A3C8-49D4-B877-B45534FE3A10}" type="datetimeFigureOut">
              <a:rPr lang="lt-LT" smtClean="0"/>
              <a:t>2018.01.09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A226E2A6-6D93-4997-8D45-933F879E6E5B}" type="slidenum">
              <a:rPr lang="lt-LT" smtClean="0"/>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3" name="Content Placeholder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10"/>
          </p:nvPr>
        </p:nvSpPr>
        <p:spPr/>
        <p:txBody>
          <a:bodyPr/>
          <a:lstStyle/>
          <a:p>
            <a:fld id="{42956D04-A3C8-49D4-B877-B45534FE3A10}" type="datetimeFigureOut">
              <a:rPr lang="lt-LT" smtClean="0"/>
              <a:t>2018.01.09</a:t>
            </a:fld>
            <a:endParaRPr lang="lt-LT" dirty="0"/>
          </a:p>
        </p:txBody>
      </p:sp>
      <p:sp>
        <p:nvSpPr>
          <p:cNvPr id="5" name="Footer Placeholder 4"/>
          <p:cNvSpPr>
            <a:spLocks noGrp="1"/>
          </p:cNvSpPr>
          <p:nvPr>
            <p:ph type="ftr" sz="quarter" idx="11"/>
          </p:nvPr>
        </p:nvSpPr>
        <p:spPr/>
        <p:txBody>
          <a:bodyPr/>
          <a:lstStyle/>
          <a:p>
            <a:endParaRPr lang="lt-LT" dirty="0"/>
          </a:p>
        </p:txBody>
      </p:sp>
      <p:sp>
        <p:nvSpPr>
          <p:cNvPr id="6" name="Slide Number Placeholder 5"/>
          <p:cNvSpPr>
            <a:spLocks noGrp="1"/>
          </p:cNvSpPr>
          <p:nvPr>
            <p:ph type="sldNum" sz="quarter" idx="12"/>
          </p:nvPr>
        </p:nvSpPr>
        <p:spPr/>
        <p:txBody>
          <a:bodyPr/>
          <a:lstStyle/>
          <a:p>
            <a:fld id="{A226E2A6-6D93-4997-8D45-933F879E6E5B}" type="slidenum">
              <a:rPr lang="lt-LT" smtClean="0"/>
              <a:t>‹#›</a:t>
            </a:fld>
            <a:endParaRPr lang="lt-L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lt-LT" smtClean="0"/>
              <a:t>Spustelėję redag. ruoš. pavad. stilių</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e Placeholder 3"/>
          <p:cNvSpPr>
            <a:spLocks noGrp="1"/>
          </p:cNvSpPr>
          <p:nvPr>
            <p:ph type="dt" sz="half" idx="10"/>
          </p:nvPr>
        </p:nvSpPr>
        <p:spPr/>
        <p:txBody>
          <a:bodyPr/>
          <a:lstStyle/>
          <a:p>
            <a:fld id="{42956D04-A3C8-49D4-B877-B45534FE3A10}" type="datetimeFigureOut">
              <a:rPr lang="lt-LT" smtClean="0"/>
              <a:t>2018.01.09</a:t>
            </a:fld>
            <a:endParaRPr lang="lt-LT" dirty="0"/>
          </a:p>
        </p:txBody>
      </p:sp>
      <p:sp>
        <p:nvSpPr>
          <p:cNvPr id="5" name="Footer Placeholder 4"/>
          <p:cNvSpPr>
            <a:spLocks noGrp="1"/>
          </p:cNvSpPr>
          <p:nvPr>
            <p:ph type="ftr" sz="quarter" idx="11"/>
          </p:nvPr>
        </p:nvSpPr>
        <p:spPr/>
        <p:txBody>
          <a:bodyPr/>
          <a:lstStyle/>
          <a:p>
            <a:endParaRPr lang="lt-LT" dirty="0"/>
          </a:p>
        </p:txBody>
      </p:sp>
      <p:sp>
        <p:nvSpPr>
          <p:cNvPr id="6" name="Slide Number Placeholder 5"/>
          <p:cNvSpPr>
            <a:spLocks noGrp="1"/>
          </p:cNvSpPr>
          <p:nvPr>
            <p:ph type="sldNum" sz="quarter" idx="12"/>
          </p:nvPr>
        </p:nvSpPr>
        <p:spPr/>
        <p:txBody>
          <a:bodyPr/>
          <a:lstStyle/>
          <a:p>
            <a:fld id="{A226E2A6-6D93-4997-8D45-933F879E6E5B}" type="slidenum">
              <a:rPr lang="lt-LT" smtClean="0"/>
              <a:t>‹#›</a:t>
            </a:fld>
            <a:endParaRPr lang="lt-LT"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5" name="Date Placeholder 4"/>
          <p:cNvSpPr>
            <a:spLocks noGrp="1"/>
          </p:cNvSpPr>
          <p:nvPr>
            <p:ph type="dt" sz="half" idx="10"/>
          </p:nvPr>
        </p:nvSpPr>
        <p:spPr/>
        <p:txBody>
          <a:bodyPr/>
          <a:lstStyle/>
          <a:p>
            <a:fld id="{42956D04-A3C8-49D4-B877-B45534FE3A10}" type="datetimeFigureOut">
              <a:rPr lang="lt-LT" smtClean="0"/>
              <a:t>2018.01.09</a:t>
            </a:fld>
            <a:endParaRPr lang="lt-LT" dirty="0"/>
          </a:p>
        </p:txBody>
      </p:sp>
      <p:sp>
        <p:nvSpPr>
          <p:cNvPr id="6" name="Footer Placeholder 5"/>
          <p:cNvSpPr>
            <a:spLocks noGrp="1"/>
          </p:cNvSpPr>
          <p:nvPr>
            <p:ph type="ftr" sz="quarter" idx="11"/>
          </p:nvPr>
        </p:nvSpPr>
        <p:spPr/>
        <p:txBody>
          <a:bodyPr/>
          <a:lstStyle/>
          <a:p>
            <a:endParaRPr lang="lt-LT" dirty="0"/>
          </a:p>
        </p:txBody>
      </p:sp>
      <p:sp>
        <p:nvSpPr>
          <p:cNvPr id="7" name="Slide Number Placeholder 6"/>
          <p:cNvSpPr>
            <a:spLocks noGrp="1"/>
          </p:cNvSpPr>
          <p:nvPr>
            <p:ph type="sldNum" sz="quarter" idx="12"/>
          </p:nvPr>
        </p:nvSpPr>
        <p:spPr/>
        <p:txBody>
          <a:bodyPr/>
          <a:lstStyle/>
          <a:p>
            <a:fld id="{A226E2A6-6D93-4997-8D45-933F879E6E5B}" type="slidenum">
              <a:rPr lang="lt-LT" smtClean="0"/>
              <a:t>‹#›</a:t>
            </a:fld>
            <a:endParaRPr lang="lt-LT" dirty="0"/>
          </a:p>
        </p:txBody>
      </p:sp>
      <p:sp>
        <p:nvSpPr>
          <p:cNvPr id="9" name="Content Placeholder 8"/>
          <p:cNvSpPr>
            <a:spLocks noGrp="1"/>
          </p:cNvSpPr>
          <p:nvPr>
            <p:ph sz="quarter" idx="13"/>
          </p:nvPr>
        </p:nvSpPr>
        <p:spPr>
          <a:xfrm>
            <a:off x="1042416" y="2313432"/>
            <a:ext cx="3419856" cy="349300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smtClean="0"/>
              <a:t>Spustelėję redag. ruoš. pavad. stilių</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7" name="Date Placeholder 6"/>
          <p:cNvSpPr>
            <a:spLocks noGrp="1"/>
          </p:cNvSpPr>
          <p:nvPr>
            <p:ph type="dt" sz="half" idx="10"/>
          </p:nvPr>
        </p:nvSpPr>
        <p:spPr/>
        <p:txBody>
          <a:bodyPr/>
          <a:lstStyle/>
          <a:p>
            <a:fld id="{42956D04-A3C8-49D4-B877-B45534FE3A10}" type="datetimeFigureOut">
              <a:rPr lang="lt-LT" smtClean="0"/>
              <a:t>2018.01.09</a:t>
            </a:fld>
            <a:endParaRPr lang="lt-LT" dirty="0"/>
          </a:p>
        </p:txBody>
      </p:sp>
      <p:sp>
        <p:nvSpPr>
          <p:cNvPr id="8" name="Footer Placeholder 7"/>
          <p:cNvSpPr>
            <a:spLocks noGrp="1"/>
          </p:cNvSpPr>
          <p:nvPr>
            <p:ph type="ftr" sz="quarter" idx="11"/>
          </p:nvPr>
        </p:nvSpPr>
        <p:spPr/>
        <p:txBody>
          <a:bodyPr/>
          <a:lstStyle/>
          <a:p>
            <a:endParaRPr lang="lt-LT" dirty="0"/>
          </a:p>
        </p:txBody>
      </p:sp>
      <p:sp>
        <p:nvSpPr>
          <p:cNvPr id="9" name="Slide Number Placeholder 8"/>
          <p:cNvSpPr>
            <a:spLocks noGrp="1"/>
          </p:cNvSpPr>
          <p:nvPr>
            <p:ph type="sldNum" sz="quarter" idx="12"/>
          </p:nvPr>
        </p:nvSpPr>
        <p:spPr/>
        <p:txBody>
          <a:bodyPr/>
          <a:lstStyle/>
          <a:p>
            <a:fld id="{A226E2A6-6D93-4997-8D45-933F879E6E5B}" type="slidenum">
              <a:rPr lang="lt-LT" smtClean="0"/>
              <a:t>‹#›</a:t>
            </a:fld>
            <a:endParaRPr lang="lt-L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a:p>
        </p:txBody>
      </p:sp>
      <p:sp>
        <p:nvSpPr>
          <p:cNvPr id="3" name="Date Placeholder 2"/>
          <p:cNvSpPr>
            <a:spLocks noGrp="1"/>
          </p:cNvSpPr>
          <p:nvPr>
            <p:ph type="dt" sz="half" idx="10"/>
          </p:nvPr>
        </p:nvSpPr>
        <p:spPr/>
        <p:txBody>
          <a:bodyPr/>
          <a:lstStyle/>
          <a:p>
            <a:fld id="{42956D04-A3C8-49D4-B877-B45534FE3A10}" type="datetimeFigureOut">
              <a:rPr lang="lt-LT" smtClean="0"/>
              <a:t>2018.01.09</a:t>
            </a:fld>
            <a:endParaRPr lang="lt-LT" dirty="0"/>
          </a:p>
        </p:txBody>
      </p:sp>
      <p:sp>
        <p:nvSpPr>
          <p:cNvPr id="4" name="Footer Placeholder 3"/>
          <p:cNvSpPr>
            <a:spLocks noGrp="1"/>
          </p:cNvSpPr>
          <p:nvPr>
            <p:ph type="ftr" sz="quarter" idx="11"/>
          </p:nvPr>
        </p:nvSpPr>
        <p:spPr/>
        <p:txBody>
          <a:bodyPr/>
          <a:lstStyle/>
          <a:p>
            <a:endParaRPr lang="lt-LT" dirty="0"/>
          </a:p>
        </p:txBody>
      </p:sp>
      <p:sp>
        <p:nvSpPr>
          <p:cNvPr id="5" name="Slide Number Placeholder 4"/>
          <p:cNvSpPr>
            <a:spLocks noGrp="1"/>
          </p:cNvSpPr>
          <p:nvPr>
            <p:ph type="sldNum" sz="quarter" idx="12"/>
          </p:nvPr>
        </p:nvSpPr>
        <p:spPr/>
        <p:txBody>
          <a:bodyPr/>
          <a:lstStyle/>
          <a:p>
            <a:fld id="{A226E2A6-6D93-4997-8D45-933F879E6E5B}" type="slidenum">
              <a:rPr lang="lt-LT" smtClean="0"/>
              <a:t>‹#›</a:t>
            </a:fld>
            <a:endParaRPr lang="lt-L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56D04-A3C8-49D4-B877-B45534FE3A10}" type="datetimeFigureOut">
              <a:rPr lang="lt-LT" smtClean="0"/>
              <a:t>2018.01.09</a:t>
            </a:fld>
            <a:endParaRPr lang="lt-LT" dirty="0"/>
          </a:p>
        </p:txBody>
      </p:sp>
      <p:sp>
        <p:nvSpPr>
          <p:cNvPr id="3" name="Footer Placeholder 2"/>
          <p:cNvSpPr>
            <a:spLocks noGrp="1"/>
          </p:cNvSpPr>
          <p:nvPr>
            <p:ph type="ftr" sz="quarter" idx="11"/>
          </p:nvPr>
        </p:nvSpPr>
        <p:spPr/>
        <p:txBody>
          <a:bodyPr/>
          <a:lstStyle/>
          <a:p>
            <a:endParaRPr lang="lt-LT" dirty="0"/>
          </a:p>
        </p:txBody>
      </p:sp>
      <p:sp>
        <p:nvSpPr>
          <p:cNvPr id="4" name="Slide Number Placeholder 3"/>
          <p:cNvSpPr>
            <a:spLocks noGrp="1"/>
          </p:cNvSpPr>
          <p:nvPr>
            <p:ph type="sldNum" sz="quarter" idx="12"/>
          </p:nvPr>
        </p:nvSpPr>
        <p:spPr/>
        <p:txBody>
          <a:bodyPr/>
          <a:lstStyle/>
          <a:p>
            <a:fld id="{A226E2A6-6D93-4997-8D45-933F879E6E5B}" type="slidenum">
              <a:rPr lang="lt-LT" smtClean="0"/>
              <a:t>‹#›</a:t>
            </a:fld>
            <a:endParaRPr lang="lt-L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42956D04-A3C8-49D4-B877-B45534FE3A10}" type="datetimeFigureOut">
              <a:rPr lang="lt-LT" smtClean="0"/>
              <a:t>2018.01.09</a:t>
            </a:fld>
            <a:endParaRPr lang="lt-LT" dirty="0"/>
          </a:p>
        </p:txBody>
      </p:sp>
      <p:sp>
        <p:nvSpPr>
          <p:cNvPr id="7" name="Slide Number Placeholder 6"/>
          <p:cNvSpPr>
            <a:spLocks noGrp="1"/>
          </p:cNvSpPr>
          <p:nvPr>
            <p:ph type="sldNum" sz="quarter" idx="12"/>
          </p:nvPr>
        </p:nvSpPr>
        <p:spPr/>
        <p:txBody>
          <a:bodyPr/>
          <a:lstStyle/>
          <a:p>
            <a:fld id="{A226E2A6-6D93-4997-8D45-933F879E6E5B}" type="slidenum">
              <a:rPr lang="lt-LT" smtClean="0"/>
              <a:t>‹#›</a:t>
            </a:fld>
            <a:endParaRPr lang="lt-LT"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lt-LT"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lt-LT" smtClean="0"/>
              <a:t>Spustelėję redag. ruoš. pavad. stilių</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lt-LT" smtClean="0"/>
              <a:t>Spustelėję redag. ruoš. pavad. stilių</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dirty="0" smtClean="0"/>
              <a:t>Spustelėkite </a:t>
            </a:r>
            <a:r>
              <a:rPr lang="lt-LT" dirty="0" err="1" smtClean="0"/>
              <a:t>piktogr</a:t>
            </a:r>
            <a:r>
              <a:rPr lang="lt-LT" dirty="0" smtClean="0"/>
              <a:t>. norėdami įtraukti pav.</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dirty="0" smtClean="0"/>
              <a:t>Spustelėję </a:t>
            </a:r>
            <a:r>
              <a:rPr lang="lt-LT" dirty="0" err="1" smtClean="0"/>
              <a:t>redag</a:t>
            </a:r>
            <a:r>
              <a:rPr lang="lt-LT" dirty="0" smtClean="0"/>
              <a:t>. ruoš. teksto stilių</a:t>
            </a:r>
          </a:p>
        </p:txBody>
      </p:sp>
      <p:sp>
        <p:nvSpPr>
          <p:cNvPr id="5" name="Date Placeholder 4"/>
          <p:cNvSpPr>
            <a:spLocks noGrp="1"/>
          </p:cNvSpPr>
          <p:nvPr>
            <p:ph type="dt" sz="half" idx="10"/>
          </p:nvPr>
        </p:nvSpPr>
        <p:spPr/>
        <p:txBody>
          <a:bodyPr/>
          <a:lstStyle/>
          <a:p>
            <a:fld id="{42956D04-A3C8-49D4-B877-B45534FE3A10}" type="datetimeFigureOut">
              <a:rPr lang="lt-LT" smtClean="0"/>
              <a:t>2018.01.09</a:t>
            </a:fld>
            <a:endParaRPr lang="lt-LT"/>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lt-LT"/>
          </a:p>
        </p:txBody>
      </p:sp>
      <p:sp>
        <p:nvSpPr>
          <p:cNvPr id="7" name="Slide Number Placeholder 6"/>
          <p:cNvSpPr>
            <a:spLocks noGrp="1"/>
          </p:cNvSpPr>
          <p:nvPr>
            <p:ph type="sldNum" sz="quarter" idx="12"/>
          </p:nvPr>
        </p:nvSpPr>
        <p:spPr/>
        <p:txBody>
          <a:bodyPr/>
          <a:lstStyle/>
          <a:p>
            <a:fld id="{A226E2A6-6D93-4997-8D45-933F879E6E5B}" type="slidenum">
              <a:rPr lang="lt-LT" smtClean="0"/>
              <a:t>‹#›</a:t>
            </a:fld>
            <a:endParaRPr lang="lt-L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42956D04-A3C8-49D4-B877-B45534FE3A10}" type="datetimeFigureOut">
              <a:rPr lang="lt-LT" smtClean="0"/>
              <a:t>2018.01.09</a:t>
            </a:fld>
            <a:endParaRPr lang="lt-LT"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lt-LT"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A226E2A6-6D93-4997-8D45-933F879E6E5B}" type="slidenum">
              <a:rPr lang="lt-LT" smtClean="0"/>
              <a:t>‹#›</a:t>
            </a:fld>
            <a:endParaRPr lang="lt-LT"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7.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p:txBody>
          <a:bodyPr>
            <a:normAutofit fontScale="90000"/>
          </a:bodyPr>
          <a:lstStyle/>
          <a:p>
            <a:pPr algn="ctr"/>
            <a:r>
              <a:rPr lang="lt-LT" sz="2000" dirty="0" smtClean="0"/>
              <a:t>Mokinių kūrybiniai darbai skirti Europos atliekų mažinimo savaitei</a:t>
            </a:r>
            <a:r>
              <a:rPr lang="lt-LT" sz="2000" dirty="0"/>
              <a:t/>
            </a:r>
            <a:br>
              <a:rPr lang="lt-LT" sz="2000" dirty="0"/>
            </a:br>
            <a:r>
              <a:rPr lang="lt-LT" sz="2400" b="1" dirty="0" smtClean="0"/>
              <a:t>RŪŠIUOK – PERDIRBK - SUKURK</a:t>
            </a:r>
            <a:endParaRPr lang="lt-LT" sz="2400" b="1" dirty="0"/>
          </a:p>
        </p:txBody>
      </p:sp>
      <p:sp>
        <p:nvSpPr>
          <p:cNvPr id="3" name="Antrinis pavadinimas 2"/>
          <p:cNvSpPr>
            <a:spLocks noGrp="1"/>
          </p:cNvSpPr>
          <p:nvPr>
            <p:ph type="subTitle" idx="1"/>
          </p:nvPr>
        </p:nvSpPr>
        <p:spPr/>
        <p:txBody>
          <a:bodyPr/>
          <a:lstStyle/>
          <a:p>
            <a:pPr algn="ctr"/>
            <a:r>
              <a:rPr lang="lt-LT" dirty="0" smtClean="0"/>
              <a:t>Panevėžio Vytauto Mikalausko menų gimnazija</a:t>
            </a:r>
          </a:p>
          <a:p>
            <a:pPr algn="ctr"/>
            <a:r>
              <a:rPr lang="lt-LT" dirty="0" smtClean="0"/>
              <a:t>2017</a:t>
            </a:r>
            <a:endParaRPr lang="lt-LT" dirty="0"/>
          </a:p>
        </p:txBody>
      </p:sp>
    </p:spTree>
    <p:extLst>
      <p:ext uri="{BB962C8B-B14F-4D97-AF65-F5344CB8AC3E}">
        <p14:creationId xmlns:p14="http://schemas.microsoft.com/office/powerpoint/2010/main" val="44371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Obuoliai kitaip</a:t>
            </a:r>
            <a:endParaRPr lang="lt-LT" dirty="0"/>
          </a:p>
        </p:txBody>
      </p:sp>
      <p:sp>
        <p:nvSpPr>
          <p:cNvPr id="5" name="Turinio vietos rezervavimo ženklas 4"/>
          <p:cNvSpPr>
            <a:spLocks noGrp="1"/>
          </p:cNvSpPr>
          <p:nvPr>
            <p:ph idx="1"/>
          </p:nvPr>
        </p:nvSpPr>
        <p:spPr>
          <a:xfrm>
            <a:off x="1043493" y="2492896"/>
            <a:ext cx="2664411" cy="3687252"/>
          </a:xfrm>
        </p:spPr>
        <p:txBody>
          <a:bodyPr>
            <a:normAutofit fontScale="70000" lnSpcReduction="20000"/>
          </a:bodyPr>
          <a:lstStyle/>
          <a:p>
            <a:pPr marL="68580" indent="0">
              <a:buNone/>
            </a:pPr>
            <a:r>
              <a:rPr lang="lt-LT" sz="2600" dirty="0" smtClean="0"/>
              <a:t>Penktos klasės mokiniai </a:t>
            </a:r>
            <a:r>
              <a:rPr lang="lt-LT" sz="2600" dirty="0"/>
              <a:t>kartu su </a:t>
            </a:r>
            <a:r>
              <a:rPr lang="lt-LT" sz="2600" dirty="0" smtClean="0"/>
              <a:t>mokytoja Asta, </a:t>
            </a:r>
            <a:r>
              <a:rPr lang="lt-LT" sz="2600" dirty="0"/>
              <a:t>erdvinės plastikos raiškos pamokose </a:t>
            </a:r>
            <a:r>
              <a:rPr lang="lt-LT" sz="2600" dirty="0" smtClean="0"/>
              <a:t>kūrė </a:t>
            </a:r>
            <a:r>
              <a:rPr lang="lt-LT" sz="2600" dirty="0"/>
              <a:t>erdvinius </a:t>
            </a:r>
            <a:r>
              <a:rPr lang="lt-LT" sz="2600" dirty="0" smtClean="0"/>
              <a:t>objektus </a:t>
            </a:r>
            <a:r>
              <a:rPr lang="lt-LT" sz="2600" dirty="0"/>
              <a:t>naudodami senus laikraščius, </a:t>
            </a:r>
            <a:r>
              <a:rPr lang="lt-LT" sz="2600" dirty="0" smtClean="0"/>
              <a:t>virves, audinius. </a:t>
            </a:r>
            <a:r>
              <a:rPr lang="lt-LT" sz="2600" dirty="0"/>
              <a:t>Obuoliukus naudos gimnazijos interjero dekoravimui </a:t>
            </a:r>
            <a:r>
              <a:rPr lang="lt-LT" sz="2600" dirty="0" smtClean="0"/>
              <a:t>ir Kalėdinei </a:t>
            </a:r>
            <a:r>
              <a:rPr lang="lt-LT" sz="2600" dirty="0"/>
              <a:t>scenografijai</a:t>
            </a:r>
            <a:r>
              <a:rPr lang="lt-LT" dirty="0"/>
              <a:t>.</a:t>
            </a:r>
          </a:p>
          <a:p>
            <a:pPr marL="68580" indent="0">
              <a:buNone/>
            </a:pPr>
            <a:r>
              <a:rPr lang="lt-LT" dirty="0"/>
              <a:t/>
            </a:r>
            <a:br>
              <a:rPr lang="lt-LT" dirty="0"/>
            </a:br>
            <a:endParaRPr lang="lt-LT" dirty="0"/>
          </a:p>
        </p:txBody>
      </p:sp>
      <p:pic>
        <p:nvPicPr>
          <p:cNvPr id="4" name="Paveikslėlis 3" descr="d:\Desktop\Downloads\20171220_105218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3" y="4149080"/>
            <a:ext cx="3962189" cy="2175085"/>
          </a:xfrm>
          <a:prstGeom prst="rect">
            <a:avLst/>
          </a:prstGeom>
          <a:noFill/>
          <a:ln>
            <a:noFill/>
          </a:ln>
        </p:spPr>
      </p:pic>
      <p:pic>
        <p:nvPicPr>
          <p:cNvPr id="3" name="Paveikslėlis 2" descr="d:\Desktop\Downloads\20171220_105316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8406" y="980728"/>
            <a:ext cx="2301945" cy="3562406"/>
          </a:xfrm>
          <a:prstGeom prst="rect">
            <a:avLst/>
          </a:prstGeom>
          <a:noFill/>
          <a:ln>
            <a:noFill/>
          </a:ln>
        </p:spPr>
      </p:pic>
    </p:spTree>
    <p:extLst>
      <p:ext uri="{BB962C8B-B14F-4D97-AF65-F5344CB8AC3E}">
        <p14:creationId xmlns:p14="http://schemas.microsoft.com/office/powerpoint/2010/main" val="46650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043490" y="1027664"/>
            <a:ext cx="7024744" cy="889168"/>
          </a:xfrm>
        </p:spPr>
        <p:txBody>
          <a:bodyPr/>
          <a:lstStyle/>
          <a:p>
            <a:r>
              <a:rPr lang="lt-LT" dirty="0" smtClean="0"/>
              <a:t>Ryškiaspalvės kėdutės</a:t>
            </a:r>
            <a:endParaRPr lang="lt-LT" dirty="0"/>
          </a:p>
        </p:txBody>
      </p:sp>
      <p:sp>
        <p:nvSpPr>
          <p:cNvPr id="3" name="Turinio vietos rezervavimo ženklas 2"/>
          <p:cNvSpPr>
            <a:spLocks noGrp="1"/>
          </p:cNvSpPr>
          <p:nvPr>
            <p:ph idx="1"/>
          </p:nvPr>
        </p:nvSpPr>
        <p:spPr>
          <a:xfrm>
            <a:off x="683568" y="2363056"/>
            <a:ext cx="2448271" cy="3802248"/>
          </a:xfrm>
        </p:spPr>
        <p:txBody>
          <a:bodyPr>
            <a:normAutofit fontScale="70000" lnSpcReduction="20000"/>
          </a:bodyPr>
          <a:lstStyle/>
          <a:p>
            <a:pPr marL="68580" indent="0" fontAlgn="base">
              <a:buNone/>
            </a:pPr>
            <a:r>
              <a:rPr lang="lt-LT" sz="2600" dirty="0" smtClean="0"/>
              <a:t>Šeštokai </a:t>
            </a:r>
            <a:r>
              <a:rPr lang="lt-LT" sz="2600" dirty="0"/>
              <a:t>kartu su </a:t>
            </a:r>
            <a:r>
              <a:rPr lang="lt-LT" sz="2600" dirty="0" smtClean="0"/>
              <a:t>mokytoja Deimante restauravo  </a:t>
            </a:r>
            <a:r>
              <a:rPr lang="lt-LT" sz="2600" dirty="0"/>
              <a:t>senas nusidėvėjusias mokyklines kėdutes, </a:t>
            </a:r>
            <a:r>
              <a:rPr lang="lt-LT" sz="2600" dirty="0" smtClean="0"/>
              <a:t>perdažydami pritaikė jas gimnazijos </a:t>
            </a:r>
            <a:r>
              <a:rPr lang="lt-LT" sz="2600" dirty="0"/>
              <a:t>mokinių reikmėms. </a:t>
            </a:r>
            <a:r>
              <a:rPr lang="lt-LT" sz="2600" dirty="0" smtClean="0"/>
              <a:t>Spalvingais motyvais ištapytos kėdutės papuošė gimnazijos koridorius.</a:t>
            </a:r>
            <a:endParaRPr lang="lt-LT" sz="2600" b="1" dirty="0"/>
          </a:p>
          <a:p>
            <a:pPr marL="68580" indent="0">
              <a:buNone/>
            </a:pPr>
            <a:r>
              <a:rPr lang="lt-LT" dirty="0"/>
              <a:t/>
            </a:r>
            <a:br>
              <a:rPr lang="lt-LT" dirty="0"/>
            </a:br>
            <a:endParaRPr lang="lt-LT" dirty="0"/>
          </a:p>
        </p:txBody>
      </p:sp>
      <p:pic>
        <p:nvPicPr>
          <p:cNvPr id="6" name="Paveikslėlis 5" descr="d:\Desktop\Downloads\20171212_095357.jpg"/>
          <p:cNvPicPr/>
          <p:nvPr/>
        </p:nvPicPr>
        <p:blipFill rotWithShape="1">
          <a:blip r:embed="rId2" cstate="print">
            <a:extLst>
              <a:ext uri="{BEBA8EAE-BF5A-486C-A8C5-ECC9F3942E4B}">
                <a14:imgProps xmlns:a14="http://schemas.microsoft.com/office/drawing/2010/main">
                  <a14:imgLayer r:embed="rId3">
                    <a14:imgEffect>
                      <a14:backgroundRemoval t="17951" b="100000" l="1292" r="99742">
                        <a14:foregroundMark x1="51809" y1="59593" x2="51809" y2="59593"/>
                        <a14:foregroundMark x1="14470" y1="66134" x2="18346" y2="90044"/>
                        <a14:foregroundMark x1="13178" y1="68823" x2="14212" y2="78270"/>
                        <a14:foregroundMark x1="56977" y1="30596" x2="68217" y2="39099"/>
                        <a14:foregroundMark x1="73385" y1="38227" x2="91731" y2="42369"/>
                        <a14:foregroundMark x1="85659" y1="44404" x2="83075" y2="55087"/>
                        <a14:foregroundMark x1="45374" y1="34324" x2="45374" y2="34324"/>
                        <a14:backgroundMark x1="38372" y1="84956" x2="38372" y2="84956"/>
                        <a14:backgroundMark x1="28036" y1="84593" x2="28036" y2="84593"/>
                        <a14:backgroundMark x1="28036" y1="84593" x2="28036" y2="84593"/>
                        <a14:backgroundMark x1="21835" y1="81686" x2="27649" y2="98183"/>
                        <a14:backgroundMark x1="10982" y1="85174" x2="15762" y2="99855"/>
                        <a14:backgroundMark x1="94315" y1="82631" x2="85659" y2="74637"/>
                        <a14:backgroundMark x1="83333" y1="19186" x2="79457" y2="34593"/>
                        <a14:backgroundMark x1="94703" y1="40770" x2="92765" y2="50363"/>
                        <a14:backgroundMark x1="89147" y1="47093" x2="88889" y2="51599"/>
                        <a14:backgroundMark x1="76873" y1="44404" x2="80749" y2="50145"/>
                        <a14:backgroundMark x1="95374" y1="37027" x2="95374" y2="37027"/>
                        <a14:backgroundMark x1="96035" y1="33649" x2="94934" y2="38243"/>
                      </a14:backgroundRemoval>
                    </a14:imgEffect>
                  </a14:imgLayer>
                </a14:imgProps>
              </a:ext>
              <a:ext uri="{28A0092B-C50C-407E-A947-70E740481C1C}">
                <a14:useLocalDpi xmlns:a14="http://schemas.microsoft.com/office/drawing/2010/main" val="0"/>
              </a:ext>
            </a:extLst>
          </a:blip>
          <a:srcRect l="1932" t="16486"/>
          <a:stretch/>
        </p:blipFill>
        <p:spPr bwMode="auto">
          <a:xfrm>
            <a:off x="5311843" y="2132856"/>
            <a:ext cx="1852445" cy="2571520"/>
          </a:xfrm>
          <a:prstGeom prst="rect">
            <a:avLst/>
          </a:prstGeom>
          <a:noFill/>
          <a:ln>
            <a:noFill/>
          </a:ln>
          <a:extLst>
            <a:ext uri="{53640926-AAD7-44D8-BBD7-CCE9431645EC}">
              <a14:shadowObscured xmlns:a14="http://schemas.microsoft.com/office/drawing/2010/main"/>
            </a:ext>
          </a:extLst>
        </p:spPr>
      </p:pic>
      <p:pic>
        <p:nvPicPr>
          <p:cNvPr id="5" name="Paveikslėlis 4" descr="d:\Desktop\Downloads\20171212_095342.jpg"/>
          <p:cNvPicPr/>
          <p:nvPr/>
        </p:nvPicPr>
        <p:blipFill rotWithShape="1">
          <a:blip r:embed="rId4" cstate="print">
            <a:extLst>
              <a:ext uri="{BEBA8EAE-BF5A-486C-A8C5-ECC9F3942E4B}">
                <a14:imgProps xmlns:a14="http://schemas.microsoft.com/office/drawing/2010/main">
                  <a14:imgLayer r:embed="rId5">
                    <a14:imgEffect>
                      <a14:backgroundRemoval t="8503" b="90698" l="0" r="95097">
                        <a14:foregroundMark x1="8645" y1="33358" x2="8645" y2="33358"/>
                        <a14:foregroundMark x1="9419" y1="40189" x2="9419" y2="40189"/>
                        <a14:foregroundMark x1="9419" y1="37645" x2="9806" y2="50363"/>
                        <a14:backgroundMark x1="5677" y1="17151" x2="5677" y2="17151"/>
                        <a14:backgroundMark x1="2968" y1="46366" x2="2968" y2="46366"/>
                        <a14:backgroundMark x1="3226" y1="37863" x2="4387" y2="46148"/>
                        <a14:backgroundMark x1="903" y1="31177" x2="12774" y2="26526"/>
                        <a14:backgroundMark x1="13290" y1="36701" x2="12387" y2="46802"/>
                        <a14:backgroundMark x1="1806" y1="48183" x2="1806" y2="48183"/>
                      </a14:backgroundRemoval>
                    </a14:imgEffect>
                  </a14:imgLayer>
                </a14:imgProps>
              </a:ext>
              <a:ext uri="{28A0092B-C50C-407E-A947-70E740481C1C}">
                <a14:useLocalDpi xmlns:a14="http://schemas.microsoft.com/office/drawing/2010/main" val="0"/>
              </a:ext>
            </a:extLst>
          </a:blip>
          <a:srcRect t="6833" r="5821" b="8667"/>
          <a:stretch/>
        </p:blipFill>
        <p:spPr bwMode="auto">
          <a:xfrm>
            <a:off x="6238065" y="3463796"/>
            <a:ext cx="2090539" cy="2990652"/>
          </a:xfrm>
          <a:prstGeom prst="rect">
            <a:avLst/>
          </a:prstGeom>
          <a:noFill/>
          <a:ln>
            <a:noFill/>
          </a:ln>
          <a:extLst>
            <a:ext uri="{53640926-AAD7-44D8-BBD7-CCE9431645EC}">
              <a14:shadowObscured xmlns:a14="http://schemas.microsoft.com/office/drawing/2010/main"/>
            </a:ext>
          </a:extLst>
        </p:spPr>
      </p:pic>
      <p:pic>
        <p:nvPicPr>
          <p:cNvPr id="4" name="Paveikslėlis 3" descr="d:\Desktop\Downloads\20171212_095411.jpg"/>
          <p:cNvPicPr/>
          <p:nvPr/>
        </p:nvPicPr>
        <p:blipFill rotWithShape="1">
          <a:blip r:embed="rId6" cstate="print">
            <a:extLst>
              <a:ext uri="{BEBA8EAE-BF5A-486C-A8C5-ECC9F3942E4B}">
                <a14:imgProps xmlns:a14="http://schemas.microsoft.com/office/drawing/2010/main">
                  <a14:imgLayer r:embed="rId7">
                    <a14:imgEffect>
                      <a14:backgroundRemoval t="10614" b="99680" l="0" r="98182">
                        <a14:backgroundMark x1="85795" y1="55371" x2="85795" y2="55371"/>
                        <a14:backgroundMark x1="96818" y1="65473" x2="96818" y2="65473"/>
                        <a14:backgroundMark x1="73750" y1="32545" x2="73750" y2="32545"/>
                        <a14:backgroundMark x1="73409" y1="47890" x2="73409" y2="47890"/>
                      </a14:backgroundRemoval>
                    </a14:imgEffect>
                  </a14:imgLayer>
                </a14:imgProps>
              </a:ext>
              <a:ext uri="{28A0092B-C50C-407E-A947-70E740481C1C}">
                <a14:useLocalDpi xmlns:a14="http://schemas.microsoft.com/office/drawing/2010/main" val="0"/>
              </a:ext>
            </a:extLst>
          </a:blip>
          <a:srcRect t="15817"/>
          <a:stretch/>
        </p:blipFill>
        <p:spPr bwMode="auto">
          <a:xfrm>
            <a:off x="3275856" y="2799975"/>
            <a:ext cx="2764904" cy="3644901"/>
          </a:xfrm>
          <a:prstGeom prst="rect">
            <a:avLst/>
          </a:prstGeom>
          <a:noFill/>
          <a:ln>
            <a:noFill/>
          </a:ln>
        </p:spPr>
      </p:pic>
    </p:spTree>
    <p:extLst>
      <p:ext uri="{BB962C8B-B14F-4D97-AF65-F5344CB8AC3E}">
        <p14:creationId xmlns:p14="http://schemas.microsoft.com/office/powerpoint/2010/main" val="1925748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403648" y="1027664"/>
            <a:ext cx="6664586" cy="961176"/>
          </a:xfrm>
        </p:spPr>
        <p:txBody>
          <a:bodyPr/>
          <a:lstStyle/>
          <a:p>
            <a:r>
              <a:rPr lang="lt-LT" dirty="0"/>
              <a:t>Palinkėjimas Lietuvai</a:t>
            </a:r>
          </a:p>
        </p:txBody>
      </p:sp>
      <p:sp>
        <p:nvSpPr>
          <p:cNvPr id="3" name="Turinio vietos rezervavimo ženklas 2"/>
          <p:cNvSpPr>
            <a:spLocks noGrp="1"/>
          </p:cNvSpPr>
          <p:nvPr>
            <p:ph idx="1"/>
          </p:nvPr>
        </p:nvSpPr>
        <p:spPr>
          <a:xfrm>
            <a:off x="1259632" y="2323652"/>
            <a:ext cx="3672408" cy="3508977"/>
          </a:xfrm>
        </p:spPr>
        <p:txBody>
          <a:bodyPr>
            <a:normAutofit fontScale="92500" lnSpcReduction="20000"/>
          </a:bodyPr>
          <a:lstStyle/>
          <a:p>
            <a:pPr marL="68580" indent="0">
              <a:buNone/>
            </a:pPr>
            <a:r>
              <a:rPr lang="lt-LT" dirty="0"/>
              <a:t>Septintos klasės mokiniai kartu su mokytoja Deimante  naudodami dėžių kartoną, laikraščius, senas knygas </a:t>
            </a:r>
            <a:r>
              <a:rPr lang="lt-LT" dirty="0" smtClean="0"/>
              <a:t>kūrė </a:t>
            </a:r>
            <a:r>
              <a:rPr lang="lt-LT" dirty="0"/>
              <a:t>erdvinius objektus </a:t>
            </a:r>
            <a:r>
              <a:rPr lang="lt-LT" dirty="0" smtClean="0"/>
              <a:t> </a:t>
            </a:r>
            <a:r>
              <a:rPr lang="lt-LT" dirty="0"/>
              <a:t>palinkėjimą Lietuvai 100-ųjų metinių </a:t>
            </a:r>
            <a:r>
              <a:rPr lang="lt-LT" dirty="0" smtClean="0"/>
              <a:t>proga. 30 mokinių pagamino 30 raidžių, kurios sudaro sakinį iš V,Kudirkos Tautiškos giesmės.</a:t>
            </a:r>
            <a:endParaRPr lang="lt-LT" dirty="0"/>
          </a:p>
        </p:txBody>
      </p:sp>
      <p:pic>
        <p:nvPicPr>
          <p:cNvPr id="4098" name="Picture 2" descr="d:\Desktop\Downloads\20171219_16154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5372" l="9940" r="89926"/>
                    </a14:imgEffect>
                  </a14:imgLayer>
                </a14:imgProps>
              </a:ext>
              <a:ext uri="{28A0092B-C50C-407E-A947-70E740481C1C}">
                <a14:useLocalDpi xmlns:a14="http://schemas.microsoft.com/office/drawing/2010/main" val="0"/>
              </a:ext>
            </a:extLst>
          </a:blip>
          <a:srcRect l="16190" r="8713" b="4679"/>
          <a:stretch/>
        </p:blipFill>
        <p:spPr bwMode="auto">
          <a:xfrm>
            <a:off x="5508104" y="2204864"/>
            <a:ext cx="2024249" cy="387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252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4294967295"/>
          </p:nvPr>
        </p:nvSpPr>
        <p:spPr>
          <a:xfrm>
            <a:off x="0" y="2324100"/>
            <a:ext cx="2303463" cy="3508375"/>
          </a:xfrm>
        </p:spPr>
        <p:txBody>
          <a:bodyPr>
            <a:normAutofit/>
          </a:bodyPr>
          <a:lstStyle/>
          <a:p>
            <a:r>
              <a:rPr lang="lt-LT" dirty="0" smtClean="0"/>
              <a:t>. </a:t>
            </a:r>
            <a:endParaRPr lang="lt-LT" dirty="0"/>
          </a:p>
        </p:txBody>
      </p:sp>
      <p:pic>
        <p:nvPicPr>
          <p:cNvPr id="4"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38" y="980728"/>
            <a:ext cx="4364821" cy="1393426"/>
          </a:xfrm>
          <a:prstGeom prst="rect">
            <a:avLst/>
          </a:prstGeom>
        </p:spPr>
      </p:pic>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1116" y="931405"/>
            <a:ext cx="3384376" cy="149207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838" y="2717483"/>
            <a:ext cx="4558076" cy="1460257"/>
          </a:xfrm>
          <a:prstGeom prst="rect">
            <a:avLst/>
          </a:prstGeom>
        </p:spPr>
      </p:pic>
      <p:pic>
        <p:nvPicPr>
          <p:cNvPr id="7" name="Picture 2" descr="d:\Desktop\Downloads\20171219_11262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841" y="2784835"/>
            <a:ext cx="3209651" cy="1325554"/>
          </a:xfrm>
          <a:prstGeom prst="rect">
            <a:avLst/>
          </a:prstGeom>
          <a:noFill/>
          <a:extLst>
            <a:ext uri="{909E8E84-426E-40DD-AFC4-6F175D3DCCD1}">
              <a14:hiddenFill xmlns:a14="http://schemas.microsoft.com/office/drawing/2010/main">
                <a:solidFill>
                  <a:srgbClr val="FFFFFF"/>
                </a:solidFill>
              </a14:hiddenFill>
            </a:ext>
          </a:extLst>
        </p:spPr>
      </p:pic>
      <p:pic>
        <p:nvPicPr>
          <p:cNvPr id="8" name="Paveikslėlis 7" descr="d:\Desktop\Downloads\20171219_112731 (1).jpg"/>
          <p:cNvPicPr/>
          <p:nvPr/>
        </p:nvPicPr>
        <p:blipFill rotWithShape="1">
          <a:blip r:embed="rId6" cstate="print">
            <a:extLst>
              <a:ext uri="{28A0092B-C50C-407E-A947-70E740481C1C}">
                <a14:useLocalDpi xmlns:a14="http://schemas.microsoft.com/office/drawing/2010/main" val="0"/>
              </a:ext>
            </a:extLst>
          </a:blip>
          <a:srcRect t="28929" b="30000"/>
          <a:stretch/>
        </p:blipFill>
        <p:spPr bwMode="auto">
          <a:xfrm>
            <a:off x="1187624" y="4416153"/>
            <a:ext cx="2623457" cy="1743302"/>
          </a:xfrm>
          <a:prstGeom prst="rect">
            <a:avLst/>
          </a:prstGeom>
          <a:noFill/>
          <a:ln>
            <a:noFill/>
          </a:ln>
          <a:extLst>
            <a:ext uri="{53640926-AAD7-44D8-BBD7-CCE9431645EC}">
              <a14:shadowObscured xmlns:a14="http://schemas.microsoft.com/office/drawing/2010/main"/>
            </a:ext>
          </a:extLst>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3968" y="4359838"/>
            <a:ext cx="3700621" cy="1799617"/>
          </a:xfrm>
          <a:prstGeom prst="rect">
            <a:avLst/>
          </a:prstGeom>
        </p:spPr>
      </p:pic>
    </p:spTree>
    <p:extLst>
      <p:ext uri="{BB962C8B-B14F-4D97-AF65-F5344CB8AC3E}">
        <p14:creationId xmlns:p14="http://schemas.microsoft.com/office/powerpoint/2010/main" val="1770042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3568" y="1027664"/>
            <a:ext cx="3096344" cy="1143000"/>
          </a:xfrm>
        </p:spPr>
        <p:txBody>
          <a:bodyPr/>
          <a:lstStyle/>
          <a:p>
            <a:r>
              <a:rPr lang="lt-LT" dirty="0" smtClean="0"/>
              <a:t>Nauji batai</a:t>
            </a:r>
            <a:endParaRPr lang="lt-LT" dirty="0"/>
          </a:p>
        </p:txBody>
      </p:sp>
      <p:sp>
        <p:nvSpPr>
          <p:cNvPr id="3" name="Stačiakampis 2"/>
          <p:cNvSpPr/>
          <p:nvPr/>
        </p:nvSpPr>
        <p:spPr>
          <a:xfrm>
            <a:off x="683568" y="2413338"/>
            <a:ext cx="2448272" cy="3970318"/>
          </a:xfrm>
          <a:prstGeom prst="rect">
            <a:avLst/>
          </a:prstGeom>
        </p:spPr>
        <p:txBody>
          <a:bodyPr wrap="square">
            <a:spAutoFit/>
          </a:bodyPr>
          <a:lstStyle/>
          <a:p>
            <a:r>
              <a:rPr lang="lt-LT" dirty="0" smtClean="0"/>
              <a:t>Aštuntos klasės mokiniai </a:t>
            </a:r>
            <a:r>
              <a:rPr lang="lt-LT" dirty="0"/>
              <a:t>kartu su </a:t>
            </a:r>
            <a:r>
              <a:rPr lang="lt-LT" dirty="0" smtClean="0"/>
              <a:t>mokytoja Grasilda kūrė </a:t>
            </a:r>
            <a:r>
              <a:rPr lang="lt-LT" dirty="0"/>
              <a:t>originalią batų </a:t>
            </a:r>
            <a:r>
              <a:rPr lang="lt-LT" dirty="0" smtClean="0"/>
              <a:t>kolekciją </a:t>
            </a:r>
            <a:r>
              <a:rPr lang="lt-LT" dirty="0"/>
              <a:t>naudodami senus batus, juos perkurdami originaliu stiliumi</a:t>
            </a:r>
            <a:r>
              <a:rPr lang="lt-LT" dirty="0" smtClean="0"/>
              <a:t>. Vaizdavo garsiųjų impresionistų kūrinius.</a:t>
            </a:r>
            <a:endParaRPr lang="lt-LT" dirty="0"/>
          </a:p>
          <a:p>
            <a:r>
              <a:rPr lang="lt-LT" dirty="0"/>
              <a:t/>
            </a:r>
            <a:br>
              <a:rPr lang="lt-LT" dirty="0"/>
            </a:br>
            <a:endParaRPr lang="lt-LT" dirty="0"/>
          </a:p>
        </p:txBody>
      </p:sp>
      <p:pic>
        <p:nvPicPr>
          <p:cNvPr id="5" name="Paveikslėlis 4" descr="d:\Desktop\foto projekto atliaku\batai tapyti\IMG_20171220_083537217.jpg"/>
          <p:cNvPicPr/>
          <p:nvPr/>
        </p:nvPicPr>
        <p:blipFill>
          <a:blip r:embed="rId2" cstate="print">
            <a:extLst>
              <a:ext uri="{BEBA8EAE-BF5A-486C-A8C5-ECC9F3942E4B}">
                <a14:imgProps xmlns:a14="http://schemas.microsoft.com/office/drawing/2010/main">
                  <a14:imgLayer r:embed="rId3">
                    <a14:imgEffect>
                      <a14:backgroundRemoval t="9988" b="92188" l="6005" r="89992">
                        <a14:backgroundMark x1="74469" y1="56771" x2="74469" y2="56771"/>
                        <a14:backgroundMark x1="73284" y1="51042" x2="73284" y2="51042"/>
                        <a14:backgroundMark x1="38405" y1="43816" x2="38405" y2="43816"/>
                      </a14:backgroundRemoval>
                    </a14:imgEffect>
                  </a14:imgLayer>
                </a14:imgProps>
              </a:ext>
              <a:ext uri="{28A0092B-C50C-407E-A947-70E740481C1C}">
                <a14:useLocalDpi xmlns:a14="http://schemas.microsoft.com/office/drawing/2010/main" val="0"/>
              </a:ext>
            </a:extLst>
          </a:blip>
          <a:srcRect/>
          <a:stretch>
            <a:fillRect/>
          </a:stretch>
        </p:blipFill>
        <p:spPr bwMode="auto">
          <a:xfrm>
            <a:off x="3131840" y="980728"/>
            <a:ext cx="2813298" cy="3528392"/>
          </a:xfrm>
          <a:prstGeom prst="rect">
            <a:avLst/>
          </a:prstGeom>
          <a:noFill/>
          <a:ln>
            <a:noFill/>
          </a:ln>
        </p:spPr>
      </p:pic>
      <p:pic>
        <p:nvPicPr>
          <p:cNvPr id="7" name="Paveikslėlis 6" descr="d:\Desktop\foto projekto atliaku\batai tapyti\IMG_20171220_08340722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6245" y="4005064"/>
            <a:ext cx="3406155" cy="2261320"/>
          </a:xfrm>
          <a:prstGeom prst="rect">
            <a:avLst/>
          </a:prstGeom>
          <a:noFill/>
          <a:ln>
            <a:noFill/>
          </a:ln>
        </p:spPr>
      </p:pic>
      <p:pic>
        <p:nvPicPr>
          <p:cNvPr id="8" name="Paveikslėlis 7" descr="d:\Desktop\foto projekto atliaku\DSC_1693.JPG"/>
          <p:cNvPicPr/>
          <p:nvPr/>
        </p:nvPicPr>
        <p:blipFill rotWithShape="1">
          <a:blip r:embed="rId5" cstate="print">
            <a:extLst>
              <a:ext uri="{28A0092B-C50C-407E-A947-70E740481C1C}">
                <a14:useLocalDpi xmlns:a14="http://schemas.microsoft.com/office/drawing/2010/main" val="0"/>
              </a:ext>
            </a:extLst>
          </a:blip>
          <a:srcRect l="29130" r="31087" b="6473"/>
          <a:stretch/>
        </p:blipFill>
        <p:spPr bwMode="auto">
          <a:xfrm>
            <a:off x="6228184" y="1122199"/>
            <a:ext cx="1944216" cy="25822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4387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043490" y="1027664"/>
            <a:ext cx="7024744" cy="961176"/>
          </a:xfrm>
        </p:spPr>
        <p:txBody>
          <a:bodyPr/>
          <a:lstStyle/>
          <a:p>
            <a:r>
              <a:rPr lang="lt-LT" dirty="0" smtClean="0"/>
              <a:t>Tapytojų reprodukcijos</a:t>
            </a:r>
            <a:endParaRPr lang="lt-LT" dirty="0"/>
          </a:p>
        </p:txBody>
      </p:sp>
      <p:sp>
        <p:nvSpPr>
          <p:cNvPr id="3" name="Turinio vietos rezervavimo ženklas 2"/>
          <p:cNvSpPr>
            <a:spLocks noGrp="1"/>
          </p:cNvSpPr>
          <p:nvPr>
            <p:ph idx="1"/>
          </p:nvPr>
        </p:nvSpPr>
        <p:spPr>
          <a:xfrm>
            <a:off x="611560" y="2323652"/>
            <a:ext cx="2664296" cy="3985668"/>
          </a:xfrm>
        </p:spPr>
        <p:txBody>
          <a:bodyPr>
            <a:normAutofit lnSpcReduction="10000"/>
          </a:bodyPr>
          <a:lstStyle/>
          <a:p>
            <a:pPr marL="68580" indent="0">
              <a:buNone/>
            </a:pPr>
            <a:r>
              <a:rPr lang="lt-LT" dirty="0" smtClean="0"/>
              <a:t>Garsiųjų tapytojų darbų reprodukcijos pakeitė stiklainių paskirtį – jie tapo vazomis.</a:t>
            </a:r>
          </a:p>
          <a:p>
            <a:pPr marL="68580" indent="0">
              <a:buNone/>
            </a:pPr>
            <a:r>
              <a:rPr lang="lt-LT" dirty="0" smtClean="0"/>
              <a:t>Aštuntokai tapė akrilu vadovaujami mokytojo Vydmanto.</a:t>
            </a:r>
            <a:endParaRPr lang="lt-LT" dirty="0"/>
          </a:p>
        </p:txBody>
      </p:sp>
      <p:pic>
        <p:nvPicPr>
          <p:cNvPr id="4" name="Paveikslėlis 3" descr="d:\Desktop\foto projekto atliaku\DSC_1690.JPG"/>
          <p:cNvPicPr/>
          <p:nvPr/>
        </p:nvPicPr>
        <p:blipFill rotWithShape="1">
          <a:blip r:embed="rId2" cstate="print">
            <a:extLst>
              <a:ext uri="{BEBA8EAE-BF5A-486C-A8C5-ECC9F3942E4B}">
                <a14:imgProps xmlns:a14="http://schemas.microsoft.com/office/drawing/2010/main">
                  <a14:imgLayer r:embed="rId3">
                    <a14:imgEffect>
                      <a14:backgroundRemoval t="5937" b="98802" l="15074" r="86183">
                        <a14:backgroundMark x1="39308" y1="95261" x2="39308" y2="95261"/>
                      </a14:backgroundRemoval>
                    </a14:imgEffect>
                  </a14:imgLayer>
                </a14:imgProps>
              </a:ext>
              <a:ext uri="{28A0092B-C50C-407E-A947-70E740481C1C}">
                <a14:useLocalDpi xmlns:a14="http://schemas.microsoft.com/office/drawing/2010/main" val="0"/>
              </a:ext>
            </a:extLst>
          </a:blip>
          <a:srcRect l="15311" t="5621" r="13462"/>
          <a:stretch/>
        </p:blipFill>
        <p:spPr bwMode="auto">
          <a:xfrm>
            <a:off x="5436096" y="2309080"/>
            <a:ext cx="3057525" cy="2278380"/>
          </a:xfrm>
          <a:prstGeom prst="rect">
            <a:avLst/>
          </a:prstGeom>
          <a:noFill/>
          <a:ln>
            <a:noFill/>
          </a:ln>
          <a:extLst>
            <a:ext uri="{53640926-AAD7-44D8-BBD7-CCE9431645EC}">
              <a14:shadowObscured xmlns:a14="http://schemas.microsoft.com/office/drawing/2010/main"/>
            </a:ext>
          </a:extLst>
        </p:spPr>
      </p:pic>
      <p:pic>
        <p:nvPicPr>
          <p:cNvPr id="5" name="Paveikslėlis 4" descr="d:\Desktop\foto projekto atliaku\DSC_1685 (1).JPG"/>
          <p:cNvPicPr/>
          <p:nvPr/>
        </p:nvPicPr>
        <p:blipFill rotWithShape="1">
          <a:blip r:embed="rId4" cstate="print">
            <a:extLst>
              <a:ext uri="{BEBA8EAE-BF5A-486C-A8C5-ECC9F3942E4B}">
                <a14:imgProps xmlns:a14="http://schemas.microsoft.com/office/drawing/2010/main">
                  <a14:imgLayer r:embed="rId5">
                    <a14:imgEffect>
                      <a14:backgroundRemoval t="5610" b="88617" l="31434" r="60172"/>
                    </a14:imgEffect>
                  </a14:imgLayer>
                </a14:imgProps>
              </a:ext>
              <a:ext uri="{28A0092B-C50C-407E-A947-70E740481C1C}">
                <a14:useLocalDpi xmlns:a14="http://schemas.microsoft.com/office/drawing/2010/main" val="0"/>
              </a:ext>
            </a:extLst>
          </a:blip>
          <a:srcRect l="31953" t="5621" r="40089" b="9764"/>
          <a:stretch/>
        </p:blipFill>
        <p:spPr bwMode="auto">
          <a:xfrm>
            <a:off x="3491880" y="2708920"/>
            <a:ext cx="2160240" cy="3301727"/>
          </a:xfrm>
          <a:prstGeom prst="rect">
            <a:avLst/>
          </a:prstGeom>
          <a:noFill/>
          <a:ln>
            <a:noFill/>
          </a:ln>
          <a:extLst>
            <a:ext uri="{53640926-AAD7-44D8-BBD7-CCE9431645EC}">
              <a14:shadowObscured xmlns:a14="http://schemas.microsoft.com/office/drawing/2010/main"/>
            </a:ext>
          </a:extLst>
        </p:spPr>
      </p:pic>
      <p:pic>
        <p:nvPicPr>
          <p:cNvPr id="6" name="Paveikslėlis 5" descr="d:\Desktop\Downloads\DSC_1684 (1).JPG"/>
          <p:cNvPicPr/>
          <p:nvPr/>
        </p:nvPicPr>
        <p:blipFill rotWithShape="1">
          <a:blip r:embed="rId6" cstate="print">
            <a:extLst>
              <a:ext uri="{BEBA8EAE-BF5A-486C-A8C5-ECC9F3942E4B}">
                <a14:imgProps xmlns:a14="http://schemas.microsoft.com/office/drawing/2010/main">
                  <a14:imgLayer r:embed="rId7">
                    <a14:imgEffect>
                      <a14:backgroundRemoval t="7353" b="91776" l="27635" r="64982"/>
                    </a14:imgEffect>
                  </a14:imgLayer>
                </a14:imgProps>
              </a:ext>
              <a:ext uri="{28A0092B-C50C-407E-A947-70E740481C1C}">
                <a14:useLocalDpi xmlns:a14="http://schemas.microsoft.com/office/drawing/2010/main" val="0"/>
              </a:ext>
            </a:extLst>
          </a:blip>
          <a:srcRect l="28852" t="4741" r="35749" b="7760"/>
          <a:stretch/>
        </p:blipFill>
        <p:spPr bwMode="auto">
          <a:xfrm>
            <a:off x="6732240" y="4221088"/>
            <a:ext cx="1597786" cy="21602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0180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3568" y="1027664"/>
            <a:ext cx="3384376" cy="1143000"/>
          </a:xfrm>
        </p:spPr>
        <p:txBody>
          <a:bodyPr/>
          <a:lstStyle/>
          <a:p>
            <a:r>
              <a:rPr lang="lt-LT" dirty="0" smtClean="0"/>
              <a:t>Padėkliukai</a:t>
            </a:r>
            <a:endParaRPr lang="lt-LT" dirty="0"/>
          </a:p>
        </p:txBody>
      </p:sp>
      <p:sp>
        <p:nvSpPr>
          <p:cNvPr id="5" name="Turinio vietos rezervavimo ženklas 4"/>
          <p:cNvSpPr>
            <a:spLocks noGrp="1"/>
          </p:cNvSpPr>
          <p:nvPr>
            <p:ph idx="1"/>
          </p:nvPr>
        </p:nvSpPr>
        <p:spPr>
          <a:xfrm>
            <a:off x="611560" y="2323652"/>
            <a:ext cx="2592289" cy="3508977"/>
          </a:xfrm>
        </p:spPr>
        <p:txBody>
          <a:bodyPr>
            <a:normAutofit fontScale="92500"/>
          </a:bodyPr>
          <a:lstStyle/>
          <a:p>
            <a:pPr marL="68580" indent="0">
              <a:buNone/>
            </a:pPr>
            <a:r>
              <a:rPr lang="lt-LT" dirty="0" smtClean="0"/>
              <a:t>Penktos klasės mokiniai kartu su mokytoju Edvinu naudodami reklaminius žurnalus vietoje spalvoto popieriaus kūrė padėkliukus stalo serviravimui.</a:t>
            </a:r>
            <a:endParaRPr lang="lt-LT" dirty="0"/>
          </a:p>
        </p:txBody>
      </p:sp>
      <p:pic>
        <p:nvPicPr>
          <p:cNvPr id="1027" name="Picture 3" descr="F:\skaidres\Nerilė Pilipūnaitė 5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15" r="5362"/>
          <a:stretch/>
        </p:blipFill>
        <p:spPr bwMode="auto">
          <a:xfrm>
            <a:off x="6365686" y="877200"/>
            <a:ext cx="1963688" cy="18227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Desktop\Rugilė Marozaitė 5b - Kopija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55" r="15197"/>
          <a:stretch/>
        </p:blipFill>
        <p:spPr bwMode="auto">
          <a:xfrm>
            <a:off x="4053791" y="2699972"/>
            <a:ext cx="2021297" cy="189932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Desktop\Greta Saladūnaitė 5b. - Kopija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20" r="19851"/>
          <a:stretch/>
        </p:blipFill>
        <p:spPr bwMode="auto">
          <a:xfrm>
            <a:off x="4289029" y="4705589"/>
            <a:ext cx="1796689" cy="16380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Desktop\IMG_8707 - Kopija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74" t="6197" r="23362"/>
          <a:stretch/>
        </p:blipFill>
        <p:spPr bwMode="auto">
          <a:xfrm>
            <a:off x="6660231" y="2819496"/>
            <a:ext cx="1696941" cy="14912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skaidres\Domantas Tizenchauzas 5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362" r="10311"/>
          <a:stretch/>
        </p:blipFill>
        <p:spPr bwMode="auto">
          <a:xfrm>
            <a:off x="4191856" y="986427"/>
            <a:ext cx="1788236" cy="152418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Desktop\Eimantas 5b. - Kopija (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921" r="16630"/>
          <a:stretch/>
        </p:blipFill>
        <p:spPr bwMode="auto">
          <a:xfrm>
            <a:off x="6310570" y="4418937"/>
            <a:ext cx="2081159" cy="1972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975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043490" y="1027664"/>
            <a:ext cx="7024744" cy="673144"/>
          </a:xfrm>
        </p:spPr>
        <p:txBody>
          <a:bodyPr>
            <a:normAutofit fontScale="90000"/>
          </a:bodyPr>
          <a:lstStyle/>
          <a:p>
            <a:r>
              <a:rPr lang="lt-LT" dirty="0" smtClean="0"/>
              <a:t>Ilgalaikis poveikis</a:t>
            </a:r>
            <a:endParaRPr lang="lt-LT" dirty="0"/>
          </a:p>
        </p:txBody>
      </p:sp>
      <p:sp>
        <p:nvSpPr>
          <p:cNvPr id="3" name="Turinio vietos rezervavimo ženklas 2"/>
          <p:cNvSpPr>
            <a:spLocks noGrp="1"/>
          </p:cNvSpPr>
          <p:nvPr>
            <p:ph sz="quarter" idx="4294967295"/>
          </p:nvPr>
        </p:nvSpPr>
        <p:spPr>
          <a:xfrm>
            <a:off x="611560" y="1844824"/>
            <a:ext cx="4680520" cy="4176464"/>
          </a:xfrm>
        </p:spPr>
        <p:txBody>
          <a:bodyPr>
            <a:noAutofit/>
          </a:bodyPr>
          <a:lstStyle/>
          <a:p>
            <a:r>
              <a:rPr lang="lt-LT" sz="1800" dirty="0" smtClean="0"/>
              <a:t>Kūryba </a:t>
            </a:r>
            <a:r>
              <a:rPr lang="lt-LT" sz="1800" dirty="0"/>
              <a:t>ugdo intelektualią </a:t>
            </a:r>
            <a:r>
              <a:rPr lang="lt-LT" sz="1800" dirty="0" smtClean="0"/>
              <a:t>asmenybę </a:t>
            </a:r>
          </a:p>
          <a:p>
            <a:r>
              <a:rPr lang="lt-LT" sz="1800" dirty="0" smtClean="0"/>
              <a:t>Tai </a:t>
            </a:r>
            <a:r>
              <a:rPr lang="lt-LT" sz="1800" dirty="0"/>
              <a:t>kad, jie kuria iš nepirktų medžiagų (išmetimui skirtų kartonų, popieriaus, plastiko, senų batų ir k t.) jiems yra ir  finansiškai naudinga, nes taip ir mokiniai ir jų tėvai </a:t>
            </a:r>
            <a:r>
              <a:rPr lang="lt-LT" sz="1800" dirty="0" smtClean="0"/>
              <a:t>sutaupo.</a:t>
            </a:r>
          </a:p>
          <a:p>
            <a:r>
              <a:rPr lang="lt-LT" sz="1800" dirty="0" smtClean="0"/>
              <a:t>Taip </a:t>
            </a:r>
            <a:r>
              <a:rPr lang="lt-LT" sz="1800" dirty="0"/>
              <a:t>pat sukurti ar atnaujinti daiktai tampa naudingais, </a:t>
            </a:r>
            <a:r>
              <a:rPr lang="lt-LT" sz="1800" dirty="0" smtClean="0"/>
              <a:t>reikalingais. </a:t>
            </a:r>
          </a:p>
          <a:p>
            <a:r>
              <a:rPr lang="lt-LT" sz="1800" dirty="0" smtClean="0"/>
              <a:t>Taip </a:t>
            </a:r>
            <a:r>
              <a:rPr lang="lt-LT" sz="1800" dirty="0"/>
              <a:t>pat sumažėja atliekų kiekiai, aplinka mažiau užteršta arba mažiau reikia perdirbti</a:t>
            </a:r>
            <a:r>
              <a:rPr lang="lt-LT" sz="1800" dirty="0" smtClean="0"/>
              <a:t>.</a:t>
            </a:r>
          </a:p>
          <a:p>
            <a:r>
              <a:rPr lang="lt-LT" sz="1800" dirty="0" smtClean="0"/>
              <a:t>Toks </a:t>
            </a:r>
            <a:r>
              <a:rPr lang="lt-LT" sz="1800" dirty="0"/>
              <a:t>požiūris persiduoda iš vaikų tėvams, ir tampa </a:t>
            </a:r>
            <a:r>
              <a:rPr lang="lt-LT" sz="1800" dirty="0" smtClean="0"/>
              <a:t>naudingu</a:t>
            </a:r>
            <a:r>
              <a:rPr lang="en-US" sz="1800" dirty="0" smtClean="0"/>
              <a:t>,</a:t>
            </a:r>
            <a:r>
              <a:rPr lang="lt-LT" sz="1800" dirty="0" smtClean="0"/>
              <a:t> </a:t>
            </a:r>
            <a:r>
              <a:rPr lang="lt-LT" sz="1800" dirty="0"/>
              <a:t>sektinu pavyzdžiu </a:t>
            </a:r>
            <a:r>
              <a:rPr lang="lt-LT" sz="1800" dirty="0" smtClean="0"/>
              <a:t>valstybės mastu</a:t>
            </a:r>
            <a:r>
              <a:rPr lang="lt-LT" sz="1800" dirty="0"/>
              <a:t>.</a:t>
            </a:r>
          </a:p>
        </p:txBody>
      </p:sp>
      <p:pic>
        <p:nvPicPr>
          <p:cNvPr id="2050" name="Picture 2" descr="d:\Desktop\Downloads\20171213_1055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9593" y="1052736"/>
            <a:ext cx="2945354" cy="523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226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043490" y="908720"/>
            <a:ext cx="7024744" cy="792088"/>
          </a:xfrm>
        </p:spPr>
        <p:txBody>
          <a:bodyPr/>
          <a:lstStyle/>
          <a:p>
            <a:r>
              <a:rPr lang="lt-LT" dirty="0" smtClean="0"/>
              <a:t>Apibendrinimas</a:t>
            </a:r>
            <a:endParaRPr lang="lt-LT" dirty="0"/>
          </a:p>
        </p:txBody>
      </p:sp>
      <p:sp>
        <p:nvSpPr>
          <p:cNvPr id="3" name="Turinio vietos rezervavimo ženklas 2"/>
          <p:cNvSpPr>
            <a:spLocks noGrp="1"/>
          </p:cNvSpPr>
          <p:nvPr>
            <p:ph idx="1"/>
          </p:nvPr>
        </p:nvSpPr>
        <p:spPr>
          <a:xfrm>
            <a:off x="1043492" y="1772816"/>
            <a:ext cx="6777317" cy="4059813"/>
          </a:xfrm>
        </p:spPr>
        <p:txBody>
          <a:bodyPr>
            <a:noAutofit/>
          </a:bodyPr>
          <a:lstStyle/>
          <a:p>
            <a:r>
              <a:rPr lang="lt-LT" sz="1800" dirty="0" smtClean="0"/>
              <a:t>Dalyvavo </a:t>
            </a:r>
            <a:r>
              <a:rPr lang="lt-LT" sz="1800" dirty="0"/>
              <a:t>1</a:t>
            </a:r>
            <a:r>
              <a:rPr lang="lt-LT" sz="1800" dirty="0" smtClean="0"/>
              <a:t>, 2, 4</a:t>
            </a:r>
            <a:r>
              <a:rPr lang="lt-LT" sz="1800" dirty="0"/>
              <a:t>, 5</a:t>
            </a:r>
            <a:r>
              <a:rPr lang="lt-LT" sz="1800" dirty="0" smtClean="0"/>
              <a:t>, 6, 7, 8 </a:t>
            </a:r>
            <a:r>
              <a:rPr lang="lt-LT" sz="1800" dirty="0"/>
              <a:t> </a:t>
            </a:r>
            <a:r>
              <a:rPr lang="lt-LT" sz="1800" dirty="0" smtClean="0"/>
              <a:t>klasės</a:t>
            </a:r>
            <a:r>
              <a:rPr lang="lt-LT" sz="1800" dirty="0"/>
              <a:t>  </a:t>
            </a:r>
            <a:endParaRPr lang="lt-LT" sz="1800" dirty="0" smtClean="0"/>
          </a:p>
          <a:p>
            <a:r>
              <a:rPr lang="lt-LT" sz="1800" dirty="0" smtClean="0">
                <a:solidFill>
                  <a:schemeClr val="tx1"/>
                </a:solidFill>
              </a:rPr>
              <a:t>Tai </a:t>
            </a:r>
            <a:r>
              <a:rPr lang="lt-LT" sz="1800" dirty="0">
                <a:solidFill>
                  <a:schemeClr val="tx1"/>
                </a:solidFill>
              </a:rPr>
              <a:t>174 </a:t>
            </a:r>
            <a:r>
              <a:rPr lang="lt-LT" sz="1800" dirty="0" smtClean="0">
                <a:solidFill>
                  <a:schemeClr val="tx1"/>
                </a:solidFill>
              </a:rPr>
              <a:t>mokiniai, 6 mokytojai, mokinių tėvai, bendruomenė</a:t>
            </a:r>
            <a:endParaRPr lang="lt-LT" sz="1800" dirty="0">
              <a:solidFill>
                <a:schemeClr val="tx1"/>
              </a:solidFill>
            </a:endParaRPr>
          </a:p>
          <a:p>
            <a:r>
              <a:rPr lang="lt-LT" sz="1800" dirty="0" smtClean="0"/>
              <a:t>Sunaudota </a:t>
            </a:r>
            <a:r>
              <a:rPr lang="lt-LT" sz="1800" dirty="0"/>
              <a:t>apie </a:t>
            </a:r>
            <a:r>
              <a:rPr lang="lt-LT" sz="1800" dirty="0" smtClean="0"/>
              <a:t>60 kartono tūbelių</a:t>
            </a:r>
          </a:p>
          <a:p>
            <a:r>
              <a:rPr lang="lt-LT" sz="1800" dirty="0" smtClean="0"/>
              <a:t>Didelė šūsnis reklaminių žurnalų</a:t>
            </a:r>
            <a:endParaRPr lang="lt-LT" sz="1800" dirty="0"/>
          </a:p>
          <a:p>
            <a:r>
              <a:rPr lang="lt-LT" sz="1800" dirty="0"/>
              <a:t>A</a:t>
            </a:r>
            <a:r>
              <a:rPr lang="lt-LT" sz="1800" dirty="0" smtClean="0"/>
              <a:t>pie </a:t>
            </a:r>
            <a:r>
              <a:rPr lang="lt-LT" sz="1800" dirty="0"/>
              <a:t>30 metalinių </a:t>
            </a:r>
            <a:r>
              <a:rPr lang="lt-LT" sz="1800" dirty="0" smtClean="0"/>
              <a:t>skardinių bei stiklainių </a:t>
            </a:r>
            <a:r>
              <a:rPr lang="lt-LT" sz="1800" dirty="0"/>
              <a:t>nuo </a:t>
            </a:r>
            <a:r>
              <a:rPr lang="lt-LT" sz="1800" dirty="0" smtClean="0"/>
              <a:t>maisto</a:t>
            </a:r>
          </a:p>
          <a:p>
            <a:r>
              <a:rPr lang="lt-LT" sz="1800" dirty="0" smtClean="0"/>
              <a:t>Glėbys senų </a:t>
            </a:r>
            <a:r>
              <a:rPr lang="lt-LT" sz="1800" dirty="0"/>
              <a:t>audinių </a:t>
            </a:r>
            <a:r>
              <a:rPr lang="lt-LT" sz="1800" dirty="0" smtClean="0"/>
              <a:t>skiaučių</a:t>
            </a:r>
            <a:endParaRPr lang="lt-LT" sz="1800" dirty="0"/>
          </a:p>
          <a:p>
            <a:r>
              <a:rPr lang="lt-LT" sz="1800" dirty="0" smtClean="0"/>
              <a:t>Apie 20 pakuočių dėžučių</a:t>
            </a:r>
            <a:endParaRPr lang="lt-LT" sz="1800" dirty="0"/>
          </a:p>
          <a:p>
            <a:r>
              <a:rPr lang="lt-LT" sz="1800" dirty="0" smtClean="0"/>
              <a:t>Aštuonios kėdės išsaugotos </a:t>
            </a:r>
            <a:endParaRPr lang="lt-LT" sz="1800" dirty="0"/>
          </a:p>
          <a:p>
            <a:r>
              <a:rPr lang="lt-LT" sz="1800" dirty="0" smtClean="0"/>
              <a:t>Sunaudota </a:t>
            </a:r>
            <a:r>
              <a:rPr lang="lt-LT" sz="1800" dirty="0"/>
              <a:t>apie </a:t>
            </a:r>
            <a:r>
              <a:rPr lang="lt-LT" sz="1800" dirty="0" smtClean="0"/>
              <a:t>40 </a:t>
            </a:r>
            <a:r>
              <a:rPr lang="lt-LT" sz="1800" dirty="0"/>
              <a:t>pakavimo kartono </a:t>
            </a:r>
            <a:r>
              <a:rPr lang="lt-LT" sz="1800" dirty="0" smtClean="0"/>
              <a:t>dėžių</a:t>
            </a:r>
            <a:endParaRPr lang="lt-LT" sz="1800" dirty="0"/>
          </a:p>
          <a:p>
            <a:r>
              <a:rPr lang="lt-LT" sz="1800" dirty="0" smtClean="0"/>
              <a:t>4 senos knygos</a:t>
            </a:r>
            <a:endParaRPr lang="lt-LT" sz="1800" dirty="0"/>
          </a:p>
          <a:p>
            <a:r>
              <a:rPr lang="lt-LT" sz="1800" dirty="0" smtClean="0"/>
              <a:t>30 </a:t>
            </a:r>
            <a:r>
              <a:rPr lang="lt-LT" sz="1800" dirty="0"/>
              <a:t>plastiko </a:t>
            </a:r>
            <a:r>
              <a:rPr lang="lt-LT" sz="1800" dirty="0" smtClean="0"/>
              <a:t>butelių</a:t>
            </a:r>
          </a:p>
          <a:p>
            <a:r>
              <a:rPr lang="lt-LT" sz="1800" dirty="0" smtClean="0"/>
              <a:t>19 </a:t>
            </a:r>
            <a:r>
              <a:rPr lang="lt-LT" sz="1800" dirty="0"/>
              <a:t> porų senų </a:t>
            </a:r>
            <a:r>
              <a:rPr lang="lt-LT" sz="1800" dirty="0" smtClean="0"/>
              <a:t>batų</a:t>
            </a:r>
            <a:r>
              <a:rPr lang="lt-LT" sz="1800" dirty="0"/>
              <a:t/>
            </a:r>
            <a:br>
              <a:rPr lang="lt-LT" sz="1800" dirty="0"/>
            </a:br>
            <a:endParaRPr lang="lt-LT" sz="1800" dirty="0"/>
          </a:p>
        </p:txBody>
      </p:sp>
    </p:spTree>
    <p:extLst>
      <p:ext uri="{BB962C8B-B14F-4D97-AF65-F5344CB8AC3E}">
        <p14:creationId xmlns:p14="http://schemas.microsoft.com/office/powerpoint/2010/main" val="602036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Tęstinumas</a:t>
            </a:r>
            <a:endParaRPr lang="lt-LT" dirty="0"/>
          </a:p>
        </p:txBody>
      </p:sp>
      <p:sp>
        <p:nvSpPr>
          <p:cNvPr id="3" name="Turinio vietos rezervavimo ženklas 2"/>
          <p:cNvSpPr>
            <a:spLocks noGrp="1"/>
          </p:cNvSpPr>
          <p:nvPr>
            <p:ph idx="1"/>
          </p:nvPr>
        </p:nvSpPr>
        <p:spPr/>
        <p:txBody>
          <a:bodyPr>
            <a:normAutofit fontScale="70000" lnSpcReduction="20000"/>
          </a:bodyPr>
          <a:lstStyle/>
          <a:p>
            <a:r>
              <a:rPr lang="lt-LT" b="1" dirty="0" smtClean="0"/>
              <a:t>Projekto </a:t>
            </a:r>
            <a:r>
              <a:rPr lang="lt-LT" b="1" dirty="0"/>
              <a:t>metu sukurti produktai bus naudojami gimnazijos mokinių reikmėms</a:t>
            </a:r>
            <a:r>
              <a:rPr lang="lt-LT" b="1" dirty="0" smtClean="0"/>
              <a:t>.</a:t>
            </a:r>
          </a:p>
          <a:p>
            <a:r>
              <a:rPr lang="lt-LT" b="1" dirty="0" smtClean="0"/>
              <a:t>Žaislai </a:t>
            </a:r>
            <a:r>
              <a:rPr lang="lt-LT" b="1" dirty="0"/>
              <a:t> bei dekoracijos – mokiniams žaisti, puošti klasių bei koridorių erdves, vaidinimo scenas. </a:t>
            </a:r>
            <a:endParaRPr lang="lt-LT" b="1" dirty="0" smtClean="0"/>
          </a:p>
          <a:p>
            <a:r>
              <a:rPr lang="lt-LT" b="1" dirty="0" smtClean="0"/>
              <a:t>Dekoruoti </a:t>
            </a:r>
            <a:r>
              <a:rPr lang="lt-LT" b="1" dirty="0"/>
              <a:t>batai virtę žymių menininkų reprodukcijomis tampa meno kūriniais bei pavyzdžiais, dekoracijomis</a:t>
            </a:r>
            <a:r>
              <a:rPr lang="lt-LT" b="1" dirty="0" smtClean="0"/>
              <a:t>.</a:t>
            </a:r>
          </a:p>
          <a:p>
            <a:r>
              <a:rPr lang="lt-LT" b="1" dirty="0" smtClean="0"/>
              <a:t>Padėkliukai </a:t>
            </a:r>
            <a:r>
              <a:rPr lang="lt-LT" b="1" dirty="0"/>
              <a:t>virs stalo serviravimo dalimi bei puošmenomis</a:t>
            </a:r>
            <a:r>
              <a:rPr lang="lt-LT" b="1" dirty="0" smtClean="0"/>
              <a:t>.</a:t>
            </a:r>
          </a:p>
          <a:p>
            <a:r>
              <a:rPr lang="lt-LT" b="1" dirty="0" smtClean="0"/>
              <a:t>Išmargintos </a:t>
            </a:r>
            <a:r>
              <a:rPr lang="lt-LT" b="1" dirty="0"/>
              <a:t>kėdutės gimnazijos koridoriuose kvies mokinius atsipūsti ir prisėsti pertraukų metu ar po pamokų. </a:t>
            </a:r>
            <a:endParaRPr lang="lt-LT" b="1" dirty="0" smtClean="0"/>
          </a:p>
          <a:p>
            <a:r>
              <a:rPr lang="lt-LT" b="1" dirty="0" smtClean="0"/>
              <a:t>Dekoruotos </a:t>
            </a:r>
            <a:r>
              <a:rPr lang="lt-LT" b="1" dirty="0"/>
              <a:t>skardinės </a:t>
            </a:r>
            <a:r>
              <a:rPr lang="lt-LT" b="1" dirty="0" smtClean="0"/>
              <a:t>mokinių </a:t>
            </a:r>
            <a:r>
              <a:rPr lang="lt-LT" b="1" dirty="0"/>
              <a:t>bus prisodintos pavasarinių gėlių. </a:t>
            </a:r>
            <a:endParaRPr lang="lt-LT" b="1" dirty="0" smtClean="0"/>
          </a:p>
          <a:p>
            <a:r>
              <a:rPr lang="lt-LT" b="1" dirty="0" smtClean="0"/>
              <a:t>Palinkėjimas </a:t>
            </a:r>
            <a:r>
              <a:rPr lang="lt-LT" b="1" dirty="0"/>
              <a:t>Lietuvai virs efektinga dekoracija Lietuvos valstybės šimtmečio minėjime.</a:t>
            </a:r>
            <a:endParaRPr lang="lt-LT" dirty="0"/>
          </a:p>
        </p:txBody>
      </p:sp>
    </p:spTree>
    <p:extLst>
      <p:ext uri="{BB962C8B-B14F-4D97-AF65-F5344CB8AC3E}">
        <p14:creationId xmlns:p14="http://schemas.microsoft.com/office/powerpoint/2010/main" val="1928513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Šiuolaikiškas požiūris</a:t>
            </a:r>
          </a:p>
        </p:txBody>
      </p:sp>
      <p:sp>
        <p:nvSpPr>
          <p:cNvPr id="3" name="Turinio vietos rezervavimo ženklas 2"/>
          <p:cNvSpPr>
            <a:spLocks noGrp="1"/>
          </p:cNvSpPr>
          <p:nvPr>
            <p:ph sz="quarter" idx="13"/>
          </p:nvPr>
        </p:nvSpPr>
        <p:spPr/>
        <p:txBody>
          <a:bodyPr>
            <a:normAutofit lnSpcReduction="10000"/>
          </a:bodyPr>
          <a:lstStyle/>
          <a:p>
            <a:pPr marL="68580" indent="0">
              <a:buNone/>
            </a:pPr>
            <a:r>
              <a:rPr lang="lt-LT" dirty="0" smtClean="0"/>
              <a:t>Mokiniai </a:t>
            </a:r>
            <a:r>
              <a:rPr lang="lt-LT" dirty="0"/>
              <a:t>įsitikinę, kad nori gyventi švarioje aplinkoje, savo žinią skleidžia ir namie, moko tėvus bei senelius rūšiuoti, kuria iš išmetamų medžiagų ir </a:t>
            </a:r>
            <a:r>
              <a:rPr lang="lt-LT" dirty="0" smtClean="0"/>
              <a:t>prikelia </a:t>
            </a:r>
            <a:r>
              <a:rPr lang="lt-LT" dirty="0"/>
              <a:t>jas </a:t>
            </a:r>
            <a:r>
              <a:rPr lang="lt-LT" dirty="0" smtClean="0"/>
              <a:t>naujame </a:t>
            </a:r>
            <a:r>
              <a:rPr lang="lt-LT" dirty="0"/>
              <a:t>pavidale. </a:t>
            </a:r>
          </a:p>
        </p:txBody>
      </p:sp>
      <p:sp>
        <p:nvSpPr>
          <p:cNvPr id="4" name="Turinio vietos rezervavimo ženklas 3"/>
          <p:cNvSpPr>
            <a:spLocks noGrp="1"/>
          </p:cNvSpPr>
          <p:nvPr>
            <p:ph sz="quarter" idx="14"/>
          </p:nvPr>
        </p:nvSpPr>
        <p:spPr/>
        <p:txBody>
          <a:bodyPr/>
          <a:lstStyle/>
          <a:p>
            <a:r>
              <a:rPr lang="lt-LT" dirty="0">
                <a:solidFill>
                  <a:schemeClr val="bg2">
                    <a:lumMod val="50000"/>
                  </a:schemeClr>
                </a:solidFill>
              </a:rPr>
              <a:t>Mažiau vartok</a:t>
            </a:r>
          </a:p>
          <a:p>
            <a:r>
              <a:rPr lang="lt-LT" dirty="0">
                <a:solidFill>
                  <a:schemeClr val="bg2">
                    <a:lumMod val="50000"/>
                  </a:schemeClr>
                </a:solidFill>
              </a:rPr>
              <a:t>Neteršk</a:t>
            </a:r>
          </a:p>
          <a:p>
            <a:r>
              <a:rPr lang="lt-LT" dirty="0">
                <a:solidFill>
                  <a:schemeClr val="bg2">
                    <a:lumMod val="50000"/>
                  </a:schemeClr>
                </a:solidFill>
              </a:rPr>
              <a:t>Perdirbk</a:t>
            </a:r>
          </a:p>
          <a:p>
            <a:r>
              <a:rPr lang="lt-LT" dirty="0">
                <a:solidFill>
                  <a:schemeClr val="bg2">
                    <a:lumMod val="50000"/>
                  </a:schemeClr>
                </a:solidFill>
              </a:rPr>
              <a:t>Nepirk</a:t>
            </a:r>
          </a:p>
          <a:p>
            <a:r>
              <a:rPr lang="lt-LT" dirty="0">
                <a:solidFill>
                  <a:schemeClr val="bg2">
                    <a:lumMod val="50000"/>
                  </a:schemeClr>
                </a:solidFill>
              </a:rPr>
              <a:t>Taupyk</a:t>
            </a:r>
          </a:p>
          <a:p>
            <a:r>
              <a:rPr lang="lt-LT" dirty="0">
                <a:solidFill>
                  <a:schemeClr val="bg2">
                    <a:lumMod val="50000"/>
                  </a:schemeClr>
                </a:solidFill>
              </a:rPr>
              <a:t>Kūrybingai naudok</a:t>
            </a:r>
          </a:p>
          <a:p>
            <a:pPr marL="0" indent="0">
              <a:buNone/>
            </a:pPr>
            <a:endParaRPr lang="lt-LT" dirty="0">
              <a:solidFill>
                <a:srgbClr val="FFFF00"/>
              </a:solidFill>
            </a:endParaRPr>
          </a:p>
          <a:p>
            <a:endParaRPr lang="lt-LT" dirty="0"/>
          </a:p>
        </p:txBody>
      </p:sp>
    </p:spTree>
    <p:extLst>
      <p:ext uri="{BB962C8B-B14F-4D97-AF65-F5344CB8AC3E}">
        <p14:creationId xmlns:p14="http://schemas.microsoft.com/office/powerpoint/2010/main" val="4209151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ntraštė 6"/>
          <p:cNvSpPr>
            <a:spLocks noGrp="1"/>
          </p:cNvSpPr>
          <p:nvPr>
            <p:ph type="title"/>
          </p:nvPr>
        </p:nvSpPr>
        <p:spPr>
          <a:xfrm>
            <a:off x="1043490" y="1027664"/>
            <a:ext cx="7024744" cy="1969288"/>
          </a:xfrm>
        </p:spPr>
        <p:txBody>
          <a:bodyPr>
            <a:normAutofit/>
          </a:bodyPr>
          <a:lstStyle/>
          <a:p>
            <a:r>
              <a:rPr lang="lt-LT" sz="1800" dirty="0" smtClean="0"/>
              <a:t>Parengė</a:t>
            </a:r>
            <a:br>
              <a:rPr lang="lt-LT" sz="1800" dirty="0" smtClean="0"/>
            </a:br>
            <a:r>
              <a:rPr lang="lt-LT" sz="1800" dirty="0" smtClean="0"/>
              <a:t>dailės mokytoja </a:t>
            </a:r>
            <a:br>
              <a:rPr lang="lt-LT" sz="1800" dirty="0" smtClean="0"/>
            </a:br>
            <a:r>
              <a:rPr lang="lt-LT" sz="1800" dirty="0" smtClean="0"/>
              <a:t>Deimantė Skurdenienė</a:t>
            </a:r>
            <a:br>
              <a:rPr lang="lt-LT" sz="1800" dirty="0" smtClean="0"/>
            </a:br>
            <a:r>
              <a:rPr lang="lt-LT" sz="1800" dirty="0" smtClean="0"/>
              <a:t>2017-12-21</a:t>
            </a:r>
            <a:endParaRPr lang="lt-LT" sz="1800" dirty="0"/>
          </a:p>
        </p:txBody>
      </p:sp>
    </p:spTree>
    <p:extLst>
      <p:ext uri="{BB962C8B-B14F-4D97-AF65-F5344CB8AC3E}">
        <p14:creationId xmlns:p14="http://schemas.microsoft.com/office/powerpoint/2010/main" val="672460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3568" y="1027664"/>
            <a:ext cx="7384666" cy="1143000"/>
          </a:xfrm>
        </p:spPr>
        <p:txBody>
          <a:bodyPr/>
          <a:lstStyle/>
          <a:p>
            <a:r>
              <a:rPr lang="lt-LT" dirty="0" smtClean="0"/>
              <a:t>Priemonės</a:t>
            </a:r>
            <a:endParaRPr lang="lt-LT" dirty="0"/>
          </a:p>
        </p:txBody>
      </p:sp>
      <p:sp>
        <p:nvSpPr>
          <p:cNvPr id="3" name="Turinio vietos rezervavimo ženklas 2"/>
          <p:cNvSpPr>
            <a:spLocks noGrp="1"/>
          </p:cNvSpPr>
          <p:nvPr>
            <p:ph sz="quarter" idx="13"/>
          </p:nvPr>
        </p:nvSpPr>
        <p:spPr>
          <a:xfrm>
            <a:off x="611560" y="2313432"/>
            <a:ext cx="3456384" cy="3493008"/>
          </a:xfrm>
        </p:spPr>
        <p:txBody>
          <a:bodyPr>
            <a:normAutofit fontScale="92500" lnSpcReduction="10000"/>
          </a:bodyPr>
          <a:lstStyle/>
          <a:p>
            <a:r>
              <a:rPr lang="lt-LT" dirty="0"/>
              <a:t>Pasirinktos technikos bei priemonės atspindi šiuolaikines ekologijos tendencijas: vartojimo mažinimo, švarios aplinkos, atliekų perdirbimo, kūrybingo medžiagų panaudojimo, ekonomiškumo.</a:t>
            </a:r>
          </a:p>
          <a:p>
            <a:endParaRPr lang="lt-LT" dirty="0"/>
          </a:p>
        </p:txBody>
      </p:sp>
      <p:pic>
        <p:nvPicPr>
          <p:cNvPr id="5" name="Picture 3" descr="d:\Desktop\foto projekto atliaku\Picture 1143.jpg"/>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2313814"/>
            <a:ext cx="1965939" cy="34940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Desktop\foto projekto atliaku\Picture 1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2294450"/>
            <a:ext cx="1976315" cy="351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722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043490" y="1027664"/>
            <a:ext cx="7024744" cy="817160"/>
          </a:xfrm>
        </p:spPr>
        <p:txBody>
          <a:bodyPr/>
          <a:lstStyle/>
          <a:p>
            <a:r>
              <a:rPr lang="lt-LT" dirty="0" smtClean="0"/>
              <a:t>Mums rūpi ateitis</a:t>
            </a:r>
            <a:endParaRPr lang="lt-LT" dirty="0"/>
          </a:p>
        </p:txBody>
      </p:sp>
      <p:sp>
        <p:nvSpPr>
          <p:cNvPr id="9" name="Turinio vietos rezervavimo ženklas 8"/>
          <p:cNvSpPr>
            <a:spLocks noGrp="1"/>
          </p:cNvSpPr>
          <p:nvPr>
            <p:ph idx="1"/>
          </p:nvPr>
        </p:nvSpPr>
        <p:spPr/>
        <p:txBody>
          <a:bodyPr/>
          <a:lstStyle/>
          <a:p>
            <a:endParaRPr lang="lt-LT" dirty="0"/>
          </a:p>
        </p:txBody>
      </p:sp>
      <p:pic>
        <p:nvPicPr>
          <p:cNvPr id="1028" name="Picture 4" descr="d:\Desktop\foto projekto atliaku\Picture 11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058312"/>
            <a:ext cx="7848872" cy="441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997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traštė 4"/>
          <p:cNvSpPr>
            <a:spLocks noGrp="1"/>
          </p:cNvSpPr>
          <p:nvPr>
            <p:ph type="title"/>
          </p:nvPr>
        </p:nvSpPr>
        <p:spPr/>
        <p:txBody>
          <a:bodyPr/>
          <a:lstStyle/>
          <a:p>
            <a:r>
              <a:rPr lang="lt-LT" dirty="0" smtClean="0"/>
              <a:t>Mes išskirtiniai</a:t>
            </a:r>
            <a:endParaRPr lang="lt-LT" dirty="0"/>
          </a:p>
        </p:txBody>
      </p:sp>
      <p:sp>
        <p:nvSpPr>
          <p:cNvPr id="6" name="Turinio vietos rezervavimo ženklas 5"/>
          <p:cNvSpPr>
            <a:spLocks noGrp="1"/>
          </p:cNvSpPr>
          <p:nvPr>
            <p:ph idx="1"/>
          </p:nvPr>
        </p:nvSpPr>
        <p:spPr>
          <a:xfrm>
            <a:off x="1043493" y="2323652"/>
            <a:ext cx="3600516" cy="3508977"/>
          </a:xfrm>
        </p:spPr>
        <p:txBody>
          <a:bodyPr>
            <a:normAutofit fontScale="92500" lnSpcReduction="20000"/>
          </a:bodyPr>
          <a:lstStyle/>
          <a:p>
            <a:pPr marL="68580" indent="0">
              <a:buNone/>
            </a:pPr>
            <a:r>
              <a:rPr lang="lt-LT" dirty="0"/>
              <a:t>Mūsų renginys </a:t>
            </a:r>
            <a:r>
              <a:rPr lang="lt-LT" dirty="0" smtClean="0"/>
              <a:t>buvo išskirtinis  </a:t>
            </a:r>
            <a:r>
              <a:rPr lang="lt-LT" dirty="0"/>
              <a:t>jau vien todėl, kad mes esame menų gimnazija, pas mus kasdien gyvena kūrybingumo dvasia, vaikai nuolat kuria, dalyvauja kūrybiniuose projektuose, tam turėdami puikias sąlygas – dailės bei muzikos pamokas</a:t>
            </a:r>
            <a:r>
              <a:rPr lang="lt-LT" dirty="0" smtClean="0"/>
              <a:t>.</a:t>
            </a:r>
          </a:p>
          <a:p>
            <a:endParaRPr lang="lt-LT" dirty="0"/>
          </a:p>
        </p:txBody>
      </p:sp>
      <p:pic>
        <p:nvPicPr>
          <p:cNvPr id="4" name="Paveikslėlis 3" descr="d:\Desktop\skaidres\20171116_08282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268760"/>
            <a:ext cx="2736304" cy="4536504"/>
          </a:xfrm>
          <a:prstGeom prst="rect">
            <a:avLst/>
          </a:prstGeom>
          <a:noFill/>
          <a:ln>
            <a:noFill/>
          </a:ln>
        </p:spPr>
      </p:pic>
    </p:spTree>
    <p:extLst>
      <p:ext uri="{BB962C8B-B14F-4D97-AF65-F5344CB8AC3E}">
        <p14:creationId xmlns:p14="http://schemas.microsoft.com/office/powerpoint/2010/main" val="2960353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Mes kūrybingi</a:t>
            </a:r>
            <a:endParaRPr lang="lt-LT" dirty="0"/>
          </a:p>
        </p:txBody>
      </p:sp>
      <p:sp>
        <p:nvSpPr>
          <p:cNvPr id="3" name="Turinio vietos rezervavimo ženklas 2"/>
          <p:cNvSpPr>
            <a:spLocks noGrp="1"/>
          </p:cNvSpPr>
          <p:nvPr>
            <p:ph idx="1"/>
          </p:nvPr>
        </p:nvSpPr>
        <p:spPr/>
        <p:txBody>
          <a:bodyPr/>
          <a:lstStyle/>
          <a:p>
            <a:r>
              <a:rPr lang="lt-LT" dirty="0"/>
              <a:t>Šio renginio metu mokiniai kūrė iš įvairių medžiagų bei daiktų kuriuos panaudojo pakartotinai, taigi sumažino atliekų kiekį, arba jas savotiškai perdarė, kartu ugdydami kūrybiškumą bei technologinius įgūdžius, pilietinį sąmoningumą, patriotiškumą, lavindami vaizduotę, sukūrė pridėtinę vertę – reikalingų, originalių daiktų. </a:t>
            </a:r>
          </a:p>
          <a:p>
            <a:endParaRPr lang="lt-LT" dirty="0"/>
          </a:p>
        </p:txBody>
      </p:sp>
    </p:spTree>
    <p:extLst>
      <p:ext uri="{BB962C8B-B14F-4D97-AF65-F5344CB8AC3E}">
        <p14:creationId xmlns:p14="http://schemas.microsoft.com/office/powerpoint/2010/main" val="3383816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3568" y="1027664"/>
            <a:ext cx="7384666" cy="673144"/>
          </a:xfrm>
        </p:spPr>
        <p:txBody>
          <a:bodyPr>
            <a:normAutofit fontScale="90000"/>
          </a:bodyPr>
          <a:lstStyle/>
          <a:p>
            <a:r>
              <a:rPr lang="lt-LT" dirty="0"/>
              <a:t>Noriai dalyvaujame</a:t>
            </a:r>
          </a:p>
        </p:txBody>
      </p:sp>
      <p:sp>
        <p:nvSpPr>
          <p:cNvPr id="3" name="Turinio vietos rezervavimo ženklas 2"/>
          <p:cNvSpPr>
            <a:spLocks noGrp="1"/>
          </p:cNvSpPr>
          <p:nvPr>
            <p:ph sz="quarter" idx="4294967295"/>
          </p:nvPr>
        </p:nvSpPr>
        <p:spPr>
          <a:xfrm>
            <a:off x="467544" y="2057266"/>
            <a:ext cx="3168352" cy="4240516"/>
          </a:xfrm>
        </p:spPr>
        <p:txBody>
          <a:bodyPr>
            <a:normAutofit fontScale="92500" lnSpcReduction="20000"/>
          </a:bodyPr>
          <a:lstStyle/>
          <a:p>
            <a:r>
              <a:rPr lang="lt-LT" dirty="0"/>
              <a:t>1 bei 2 – ų  klasių mokiniai kartu su </a:t>
            </a:r>
            <a:r>
              <a:rPr lang="lt-LT" dirty="0" smtClean="0"/>
              <a:t>mokytoja </a:t>
            </a:r>
            <a:r>
              <a:rPr lang="lt-LT" dirty="0"/>
              <a:t>Deimante </a:t>
            </a:r>
            <a:r>
              <a:rPr lang="lt-LT" dirty="0" smtClean="0"/>
              <a:t> </a:t>
            </a:r>
            <a:r>
              <a:rPr lang="lt-LT" dirty="0"/>
              <a:t>erdvinės plastikos raiškos pamokose </a:t>
            </a:r>
            <a:r>
              <a:rPr lang="lt-LT" dirty="0" smtClean="0"/>
              <a:t>kūrė </a:t>
            </a:r>
            <a:r>
              <a:rPr lang="lt-LT" dirty="0"/>
              <a:t>žaisliukus naudodami kartono tūbeles (nuo popieriaus ruloniukų), reklaminius lankstinukus (vietoj spalvoto popieriaus).</a:t>
            </a:r>
          </a:p>
          <a:p>
            <a:endParaRPr lang="lt-LT" dirty="0"/>
          </a:p>
        </p:txBody>
      </p:sp>
      <p:pic>
        <p:nvPicPr>
          <p:cNvPr id="2050" name="Picture 2" descr="d:\Desktop\foto projekto atliaku\Picture 11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1028" y="4941167"/>
            <a:ext cx="2411760" cy="135661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Desktop\foto projekto atliaku\Picture 11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8298" y="4941168"/>
            <a:ext cx="2411760" cy="13566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Desktop\foto projekto atliaku\Picture 11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1028" y="2057266"/>
            <a:ext cx="4929030" cy="277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22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Kiškių kalėdos</a:t>
            </a:r>
            <a:endParaRPr lang="lt-LT" dirty="0"/>
          </a:p>
        </p:txBody>
      </p:sp>
      <p:sp>
        <p:nvSpPr>
          <p:cNvPr id="3" name="Turinio vietos rezervavimo ženklas 2"/>
          <p:cNvSpPr>
            <a:spLocks noGrp="1"/>
          </p:cNvSpPr>
          <p:nvPr>
            <p:ph idx="1"/>
          </p:nvPr>
        </p:nvSpPr>
        <p:spPr>
          <a:xfrm>
            <a:off x="611561" y="2323652"/>
            <a:ext cx="2088232" cy="3841652"/>
          </a:xfrm>
        </p:spPr>
        <p:txBody>
          <a:bodyPr>
            <a:normAutofit fontScale="62500" lnSpcReduction="20000"/>
          </a:bodyPr>
          <a:lstStyle/>
          <a:p>
            <a:pPr marL="68580" indent="0">
              <a:buNone/>
            </a:pPr>
            <a:r>
              <a:rPr lang="lt-LT" sz="2900" dirty="0" smtClean="0"/>
              <a:t>Aštuntos klasės  </a:t>
            </a:r>
            <a:r>
              <a:rPr lang="lt-LT" sz="2900" dirty="0"/>
              <a:t>mokiniai kartu su </a:t>
            </a:r>
            <a:r>
              <a:rPr lang="lt-LT" sz="2900" dirty="0" smtClean="0"/>
              <a:t>mokytoja Asta  </a:t>
            </a:r>
            <a:r>
              <a:rPr lang="lt-LT" sz="2900" dirty="0"/>
              <a:t>naudodami plastiko butelius, reklaminius žurnalus </a:t>
            </a:r>
            <a:r>
              <a:rPr lang="lt-LT" sz="2900" dirty="0" smtClean="0"/>
              <a:t>kūrė </a:t>
            </a:r>
            <a:r>
              <a:rPr lang="lt-LT" sz="2900" dirty="0"/>
              <a:t>skulptūras </a:t>
            </a:r>
            <a:endParaRPr lang="lt-LT" sz="2900" dirty="0" smtClean="0"/>
          </a:p>
          <a:p>
            <a:pPr marL="68580" indent="0">
              <a:buNone/>
            </a:pPr>
            <a:r>
              <a:rPr lang="lt-LT" sz="2900" dirty="0" smtClean="0"/>
              <a:t>Kiškius</a:t>
            </a:r>
            <a:r>
              <a:rPr lang="lt-LT" sz="2900" dirty="0"/>
              <a:t>, kurie papuoš gimnaziją Kalėdiniu periodu</a:t>
            </a:r>
            <a:r>
              <a:rPr lang="lt-LT" dirty="0"/>
              <a:t>.</a:t>
            </a:r>
          </a:p>
          <a:p>
            <a:pPr marL="68580" indent="0">
              <a:buNone/>
            </a:pPr>
            <a:r>
              <a:rPr lang="lt-LT" dirty="0"/>
              <a:t/>
            </a:r>
            <a:br>
              <a:rPr lang="lt-LT" dirty="0"/>
            </a:br>
            <a:endParaRPr lang="lt-LT" dirty="0"/>
          </a:p>
        </p:txBody>
      </p:sp>
      <p:pic>
        <p:nvPicPr>
          <p:cNvPr id="4" name="Paveikslėlis 3" descr="d:\Desktop\foto projekto atliaku\astos perdirb\20171025_151259.jpg"/>
          <p:cNvPicPr/>
          <p:nvPr/>
        </p:nvPicPr>
        <p:blipFill rotWithShape="1">
          <a:blip r:embed="rId2" cstate="print">
            <a:extLst>
              <a:ext uri="{28A0092B-C50C-407E-A947-70E740481C1C}">
                <a14:useLocalDpi xmlns:a14="http://schemas.microsoft.com/office/drawing/2010/main" val="0"/>
              </a:ext>
            </a:extLst>
          </a:blip>
          <a:srcRect t="8036" b="18972"/>
          <a:stretch/>
        </p:blipFill>
        <p:spPr bwMode="auto">
          <a:xfrm>
            <a:off x="2906393" y="4020056"/>
            <a:ext cx="1665605" cy="2162175"/>
          </a:xfrm>
          <a:prstGeom prst="rect">
            <a:avLst/>
          </a:prstGeom>
          <a:noFill/>
          <a:ln>
            <a:noFill/>
          </a:ln>
          <a:extLst>
            <a:ext uri="{53640926-AAD7-44D8-BBD7-CCE9431645EC}">
              <a14:shadowObscured xmlns:a14="http://schemas.microsoft.com/office/drawing/2010/main"/>
            </a:ext>
          </a:extLst>
        </p:spPr>
      </p:pic>
      <p:pic>
        <p:nvPicPr>
          <p:cNvPr id="5" name="Paveikslėlis 4" descr="d:\Desktop\foto projekto atliaku\astos perdirb\20171220_105813.jpg"/>
          <p:cNvPicPr/>
          <p:nvPr/>
        </p:nvPicPr>
        <p:blipFill rotWithShape="1">
          <a:blip r:embed="rId3" cstate="print">
            <a:extLst>
              <a:ext uri="{28A0092B-C50C-407E-A947-70E740481C1C}">
                <a14:useLocalDpi xmlns:a14="http://schemas.microsoft.com/office/drawing/2010/main" val="0"/>
              </a:ext>
            </a:extLst>
          </a:blip>
          <a:srcRect t="21009" b="13446"/>
          <a:stretch/>
        </p:blipFill>
        <p:spPr bwMode="auto">
          <a:xfrm>
            <a:off x="5220072" y="1052736"/>
            <a:ext cx="2453524" cy="2808312"/>
          </a:xfrm>
          <a:prstGeom prst="rect">
            <a:avLst/>
          </a:prstGeom>
          <a:noFill/>
          <a:ln>
            <a:noFill/>
          </a:ln>
          <a:extLst>
            <a:ext uri="{53640926-AAD7-44D8-BBD7-CCE9431645EC}">
              <a14:shadowObscured xmlns:a14="http://schemas.microsoft.com/office/drawing/2010/main"/>
            </a:ext>
          </a:extLst>
        </p:spPr>
      </p:pic>
      <p:pic>
        <p:nvPicPr>
          <p:cNvPr id="6" name="Paveikslėlis 5" descr="d:\Desktop\foto projekto atliaku\astos perdirb\20171025_151151.jpg"/>
          <p:cNvPicPr/>
          <p:nvPr/>
        </p:nvPicPr>
        <p:blipFill rotWithShape="1">
          <a:blip r:embed="rId4" cstate="print">
            <a:extLst>
              <a:ext uri="{28A0092B-C50C-407E-A947-70E740481C1C}">
                <a14:useLocalDpi xmlns:a14="http://schemas.microsoft.com/office/drawing/2010/main" val="0"/>
              </a:ext>
            </a:extLst>
          </a:blip>
          <a:srcRect t="6165" r="18497"/>
          <a:stretch/>
        </p:blipFill>
        <p:spPr bwMode="auto">
          <a:xfrm>
            <a:off x="4788024" y="4005064"/>
            <a:ext cx="3774326" cy="21771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9952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043490" y="1027664"/>
            <a:ext cx="7024744" cy="817160"/>
          </a:xfrm>
        </p:spPr>
        <p:txBody>
          <a:bodyPr/>
          <a:lstStyle/>
          <a:p>
            <a:r>
              <a:rPr lang="lt-LT" dirty="0" smtClean="0"/>
              <a:t>Pražydusios skardinės</a:t>
            </a:r>
            <a:endParaRPr lang="lt-LT" dirty="0"/>
          </a:p>
        </p:txBody>
      </p:sp>
      <p:sp>
        <p:nvSpPr>
          <p:cNvPr id="6" name="Turinio vietos rezervavimo ženklas 5"/>
          <p:cNvSpPr>
            <a:spLocks noGrp="1"/>
          </p:cNvSpPr>
          <p:nvPr>
            <p:ph idx="1"/>
          </p:nvPr>
        </p:nvSpPr>
        <p:spPr>
          <a:xfrm>
            <a:off x="539552" y="2323652"/>
            <a:ext cx="3672407" cy="3985668"/>
          </a:xfrm>
        </p:spPr>
        <p:txBody>
          <a:bodyPr>
            <a:normAutofit fontScale="85000" lnSpcReduction="20000"/>
          </a:bodyPr>
          <a:lstStyle/>
          <a:p>
            <a:pPr marL="68580" indent="0">
              <a:buNone/>
            </a:pPr>
            <a:r>
              <a:rPr lang="lt-LT" dirty="0" smtClean="0"/>
              <a:t>Ketvirtokai </a:t>
            </a:r>
            <a:r>
              <a:rPr lang="lt-LT" dirty="0"/>
              <a:t>kartu su </a:t>
            </a:r>
            <a:r>
              <a:rPr lang="lt-LT" dirty="0" smtClean="0"/>
              <a:t>mokytoja Asta bei Alfridu, </a:t>
            </a:r>
            <a:r>
              <a:rPr lang="lt-LT" dirty="0"/>
              <a:t>erdvinės plastikos raiškos pamokose </a:t>
            </a:r>
            <a:r>
              <a:rPr lang="lt-LT" dirty="0" smtClean="0"/>
              <a:t>kūrė </a:t>
            </a:r>
            <a:r>
              <a:rPr lang="lt-LT" dirty="0"/>
              <a:t>erdvinius objektus (vazonėlius) naudodami skardines nuo maisto produktų. Juos </a:t>
            </a:r>
            <a:r>
              <a:rPr lang="lt-LT" dirty="0" smtClean="0"/>
              <a:t>atnaujino </a:t>
            </a:r>
            <a:r>
              <a:rPr lang="lt-LT" dirty="0"/>
              <a:t>perdažydami, dekupažuodami. Vėliau juose </a:t>
            </a:r>
            <a:r>
              <a:rPr lang="lt-LT" dirty="0" smtClean="0"/>
              <a:t>pasodino </a:t>
            </a:r>
            <a:r>
              <a:rPr lang="lt-LT" dirty="0"/>
              <a:t>augalų sodinukus, taip papuošdami savo aplinką.</a:t>
            </a:r>
          </a:p>
          <a:p>
            <a:pPr marL="68580" indent="0">
              <a:buNone/>
            </a:pPr>
            <a:r>
              <a:rPr lang="lt-LT" dirty="0"/>
              <a:t/>
            </a:r>
            <a:br>
              <a:rPr lang="lt-LT" dirty="0"/>
            </a:br>
            <a:endParaRPr lang="lt-LT" dirty="0"/>
          </a:p>
        </p:txBody>
      </p:sp>
      <p:pic>
        <p:nvPicPr>
          <p:cNvPr id="7" name="Paveikslėlis 6" descr="d:\Desktop\foto projekto atliaku\astos perdirb\20171220_10485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844824"/>
            <a:ext cx="3323399" cy="4536504"/>
          </a:xfrm>
          <a:prstGeom prst="rect">
            <a:avLst/>
          </a:prstGeom>
          <a:noFill/>
          <a:ln>
            <a:noFill/>
          </a:ln>
        </p:spPr>
      </p:pic>
    </p:spTree>
    <p:extLst>
      <p:ext uri="{BB962C8B-B14F-4D97-AF65-F5344CB8AC3E}">
        <p14:creationId xmlns:p14="http://schemas.microsoft.com/office/powerpoint/2010/main" val="30933332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377</TotalTime>
  <Words>479</Words>
  <Application>Microsoft Office PowerPoint</Application>
  <PresentationFormat>Demonstracija ekrane (4:3)</PresentationFormat>
  <Paragraphs>72</Paragraphs>
  <Slides>20</Slides>
  <Notes>0</Notes>
  <HiddenSlides>0</HiddenSlides>
  <MMClips>0</MMClips>
  <ScaleCrop>false</ScaleCrop>
  <HeadingPairs>
    <vt:vector size="4" baseType="variant">
      <vt:variant>
        <vt:lpstr>Tema</vt:lpstr>
      </vt:variant>
      <vt:variant>
        <vt:i4>1</vt:i4>
      </vt:variant>
      <vt:variant>
        <vt:lpstr>Skaidrių pavadinimai</vt:lpstr>
      </vt:variant>
      <vt:variant>
        <vt:i4>20</vt:i4>
      </vt:variant>
    </vt:vector>
  </HeadingPairs>
  <TitlesOfParts>
    <vt:vector size="21" baseType="lpstr">
      <vt:lpstr>Austin</vt:lpstr>
      <vt:lpstr>Mokinių kūrybiniai darbai skirti Europos atliekų mažinimo savaitei RŪŠIUOK – PERDIRBK - SUKURK</vt:lpstr>
      <vt:lpstr>Šiuolaikiškas požiūris</vt:lpstr>
      <vt:lpstr>Priemonės</vt:lpstr>
      <vt:lpstr>Mums rūpi ateitis</vt:lpstr>
      <vt:lpstr>Mes išskirtiniai</vt:lpstr>
      <vt:lpstr>Mes kūrybingi</vt:lpstr>
      <vt:lpstr>Noriai dalyvaujame</vt:lpstr>
      <vt:lpstr>Kiškių kalėdos</vt:lpstr>
      <vt:lpstr>Pražydusios skardinės</vt:lpstr>
      <vt:lpstr>Obuoliai kitaip</vt:lpstr>
      <vt:lpstr>Ryškiaspalvės kėdutės</vt:lpstr>
      <vt:lpstr>Palinkėjimas Lietuvai</vt:lpstr>
      <vt:lpstr>PowerPoint pristatymas</vt:lpstr>
      <vt:lpstr>Nauji batai</vt:lpstr>
      <vt:lpstr>Tapytojų reprodukcijos</vt:lpstr>
      <vt:lpstr>Padėkliukai</vt:lpstr>
      <vt:lpstr>Ilgalaikis poveikis</vt:lpstr>
      <vt:lpstr>Apibendrinimas</vt:lpstr>
      <vt:lpstr>Tęstinumas</vt:lpstr>
      <vt:lpstr>Parengė dailės mokytoja  Deimantė Skurdenienė 2017-12-21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Žaislai</dc:title>
  <dc:creator>DAILE</dc:creator>
  <cp:lastModifiedBy>MOKINYS</cp:lastModifiedBy>
  <cp:revision>57</cp:revision>
  <dcterms:created xsi:type="dcterms:W3CDTF">2017-12-20T13:11:53Z</dcterms:created>
  <dcterms:modified xsi:type="dcterms:W3CDTF">2018-01-09T13:18:08Z</dcterms:modified>
</cp:coreProperties>
</file>